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77" r:id="rId8"/>
    <p:sldId id="264" r:id="rId9"/>
    <p:sldId id="304" r:id="rId10"/>
    <p:sldId id="262" r:id="rId11"/>
    <p:sldId id="305" r:id="rId12"/>
    <p:sldId id="270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ABD"/>
    <a:srgbClr val="FF3700"/>
    <a:srgbClr val="B6F8F8"/>
    <a:srgbClr val="197D71"/>
    <a:srgbClr val="E3F5F5"/>
    <a:srgbClr val="FFFFFF"/>
    <a:srgbClr val="03B1ED"/>
    <a:srgbClr val="FEE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D5BFC-BEEC-7A9D-25B0-9257CD8BE9DA}" v="4" dt="2026-04-16T09:00:54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92" autoAdjust="0"/>
    <p:restoredTop sz="95443" autoAdjust="0"/>
  </p:normalViewPr>
  <p:slideViewPr>
    <p:cSldViewPr snapToGrid="0">
      <p:cViewPr varScale="1">
        <p:scale>
          <a:sx n="105" d="100"/>
          <a:sy n="105" d="100"/>
        </p:scale>
        <p:origin x="106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let, Frederic (Contractor)" userId="S::e006908@arcelormittal.net::921bb639-d402-49ca-9d83-a522fd714dba" providerId="AD" clId="Web-{2E8D5BFC-BEEC-7A9D-25B0-9257CD8BE9DA}"/>
    <pc:docChg chg="modSld">
      <pc:chgData name="Varlet, Frederic (Contractor)" userId="S::e006908@arcelormittal.net::921bb639-d402-49ca-9d83-a522fd714dba" providerId="AD" clId="Web-{2E8D5BFC-BEEC-7A9D-25B0-9257CD8BE9DA}" dt="2026-04-16T09:00:54.229" v="1" actId="20577"/>
      <pc:docMkLst>
        <pc:docMk/>
      </pc:docMkLst>
      <pc:sldChg chg="modSp">
        <pc:chgData name="Varlet, Frederic (Contractor)" userId="S::e006908@arcelormittal.net::921bb639-d402-49ca-9d83-a522fd714dba" providerId="AD" clId="Web-{2E8D5BFC-BEEC-7A9D-25B0-9257CD8BE9DA}" dt="2026-04-16T09:00:54.229" v="1" actId="20577"/>
        <pc:sldMkLst>
          <pc:docMk/>
          <pc:sldMk cId="3539873681" sldId="277"/>
        </pc:sldMkLst>
        <pc:spChg chg="mod">
          <ac:chgData name="Varlet, Frederic (Contractor)" userId="S::e006908@arcelormittal.net::921bb639-d402-49ca-9d83-a522fd714dba" providerId="AD" clId="Web-{2E8D5BFC-BEEC-7A9D-25B0-9257CD8BE9DA}" dt="2026-04-16T09:00:54.229" v="1" actId="20577"/>
          <ac:spMkLst>
            <pc:docMk/>
            <pc:sldMk cId="3539873681" sldId="277"/>
            <ac:spMk id="10" creationId="{5BDACDEF-30A7-8857-6B38-52112B87C12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CEB6B-A161-4ED9-95E2-A5BF7774D54E}" type="datetimeFigureOut"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Kliknij, aby edytować style tekstu głównego</a:t>
            </a:r>
          </a:p>
          <a:p>
            <a:pPr lvl="1"/>
            <a:r>
              <a:rPr lang="en-US"/>
              <a:t>Drugi poziom</a:t>
            </a:r>
          </a:p>
          <a:p>
            <a:pPr lvl="2"/>
            <a:r>
              <a:rPr lang="en-US"/>
              <a:t>Trzeci poziom</a:t>
            </a:r>
          </a:p>
          <a:p>
            <a:pPr lvl="3"/>
            <a:r>
              <a:rPr lang="en-US"/>
              <a:t>Czwarty poziom</a:t>
            </a:r>
          </a:p>
          <a:p>
            <a:pPr lvl="4"/>
            <a:r>
              <a:rPr lang="en-US"/>
              <a:t>Piąty poziom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13EED-B853-4477-A2B6-B74DB9E1CD5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Nie mówisz </a:t>
            </a:r>
            <a:r>
              <a:rPr lang="en-US" dirty="0" err="1">
                <a:ea typeface="Calibri"/>
                <a:cs typeface="Calibri"/>
              </a:rPr>
              <a:t>o RFi</a:t>
            </a:r>
            <a:r>
              <a:rPr lang="en-US" dirty="0">
                <a:ea typeface="Calibri"/>
                <a:cs typeface="Calibri"/>
              </a:rPr>
              <a:t>, </a:t>
            </a:r>
            <a:r>
              <a:rPr lang="en-US" dirty="0" err="1">
                <a:ea typeface="Calibri"/>
                <a:cs typeface="Calibri"/>
              </a:rPr>
              <a:t>RFp</a:t>
            </a:r>
            <a:r>
              <a:rPr lang="en-US" dirty="0">
                <a:ea typeface="Calibri"/>
                <a:cs typeface="Calibri"/>
              </a:rPr>
              <a:t>, ale nie jestem pewien, czy używamy tych typów RFx.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13EED-B853-4477-A2B6-B74DB9E1CD5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8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27B75-1315-F4D2-C9DF-52D538D7C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9FAF4E-AE94-A851-7EA9-B0DA68EA8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DE51FA-8413-CBDC-F5B5-3AA09799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471A45-A9F5-9715-29AE-D8BEB68F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198C656-048E-0F95-3907-762FDDFE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59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A19FB2-D09E-9489-4D60-37D4EA52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C46BAA-CFA6-4B69-8F08-35F2E019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0E06E7D-5DD4-12FA-7A46-A6AEFDA2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1E76A97-FE6E-A91B-C232-FC4130534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196D20-B7CB-4DCE-DD4F-752E6A7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96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3CABC7-B8D5-9309-22B5-CDF13100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DCA31E-1EA1-6874-E298-06BAD1117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E256950-9328-9654-C48D-16C75B2F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12C3E3-EDCA-1C37-8943-9A8582FF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8993CED-150A-F431-168D-9DC22343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82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775CCE-E3B4-76BC-4850-38F6B500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ABEEC6-2CFE-305F-C2D9-B80359FD4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474F11-C143-4D92-452D-EB7C0D208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2FBDC9A-1467-F079-9ED5-ACA489F0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70B744-0D82-A04C-60BE-7A12F346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57C299-CA46-7088-CF12-4E25206A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11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E2CC3-34AA-5521-1677-30D2A2BF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D0CD26C-1E7F-DD66-F153-165D6EAD5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C527F0-5AFB-29BD-9CB6-6FE639BFE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87E1565-3825-7DE1-01A1-0F9CF646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E61972C-B5CC-C3DB-DCFB-28A4234F2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364E0F5-BAF5-EFE7-3F32-BB275368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CFEBE2-18D1-042A-3DC2-324C4007E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C802C0F-4555-D55A-7ECC-0A625317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890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5AB648-E98C-F376-6BF8-7EC4825C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2786AFD-8E20-DFB2-2DB2-4A063B05B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FCEA9A-346D-A3F6-04AA-289CF593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246097B-9547-9645-62FA-DEC0B73A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60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018831F-BF32-EF76-BEFD-97881CFB7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98FE37-3C34-CA47-3777-1749D117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123524-474B-54CB-F9D4-DFCDED08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9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3A6FFF-F07F-E25F-808F-94568CFD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3C375B-F7E1-1763-ED11-F18841C35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C63C68-0E92-67CE-973B-26067A920E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E616C2E-58CF-EAD2-27D5-2545B881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CB67D3-63A9-E30D-8759-0DECA3A3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E6CA21-486E-FE73-26C1-FD7D71BA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1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51D2E6-AEDD-3D5A-B5E7-1FAE0CAC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7B88034-C794-6457-E7B7-9089AB9BB8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89DDA6F-D98D-F58B-D0CB-A7FAE2ADE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A95268B-B2E2-868D-E0DA-8B7720A1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7A6F388-CF10-8FE5-DD8D-F4D0B955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103939-5D5E-5E3C-0DFA-F94F1C54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43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CC6B6D-2205-5A98-4EFA-A310DCA3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95802A-6647-DA17-8A49-261518855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989835-4409-D45E-7DB4-3C74F0CC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D11A93-0C10-0847-4872-B2A7364B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7CE517-49BA-8154-D863-8C334C4B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872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232AD3-6A50-840C-555B-E98681D69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740909F-94F5-055A-1913-9E50F321B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FD4488-DF06-A7CF-8952-93BE8769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25EFB9-187C-D8F7-1140-7F984B16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C9780D-DFB0-1F6E-065D-8EB4A93E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47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130B0A8-03E0-FB74-FE2C-265D99D5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B54044-903C-2ACD-85FC-B6E2CA81D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4F57A16-E9AA-6EDB-D75D-B95D81F02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8F2B7-6B69-4BAB-81B0-7F8E03C00B52}" type="datetimeFigureOut">
              <a:rPr lang="pl-PL" smtClean="0"/>
              <a:t>16.04.2026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675199-F075-6CE1-1377-3E18D0FAB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6D1DCD-A01A-1A3B-A582-2CF933E6D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7F109-7428-4911-A841-56BA9FC8CF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16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03AEADCE-422B-F987-A58E-9C0733463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Graphic 17">
            <a:extLst>
              <a:ext uri="{FF2B5EF4-FFF2-40B4-BE49-F238E27FC236}">
                <a16:creationId xmlns:a16="http://schemas.microsoft.com/office/drawing/2014/main" id="{2DBBEC28-232D-80C0-1552-82A0605FF3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8" name="Grupa 7">
            <a:extLst>
              <a:ext uri="{FF2B5EF4-FFF2-40B4-BE49-F238E27FC236}">
                <a16:creationId xmlns:a16="http://schemas.microsoft.com/office/drawing/2014/main" id="{7BDC335F-CEBF-EFF8-6BC3-70D45FA2707C}"/>
              </a:ext>
            </a:extLst>
          </p:cNvPr>
          <p:cNvGrpSpPr/>
          <p:nvPr/>
        </p:nvGrpSpPr>
        <p:grpSpPr>
          <a:xfrm>
            <a:off x="0" y="0"/>
            <a:ext cx="12205131" cy="7062643"/>
            <a:chOff x="-13131" y="-32257"/>
            <a:chExt cx="12205131" cy="7062643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4E2A8200-DDF9-51D4-4AB2-A94AD7D6C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4" name="Picture 5" descr="Shape&#10;&#10;Description automatically generated">
              <a:extLst>
                <a:ext uri="{FF2B5EF4-FFF2-40B4-BE49-F238E27FC236}">
                  <a16:creationId xmlns:a16="http://schemas.microsoft.com/office/drawing/2014/main" id="{E6B080C3-FA16-B813-8874-36E82B19B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10196186" cy="7062643"/>
            </a:xfrm>
            <a:prstGeom prst="rect">
              <a:avLst/>
            </a:prstGeom>
          </p:spPr>
        </p:pic>
      </p:grp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E2478A6-3581-6CE8-955D-A5CB272841FA}"/>
              </a:ext>
            </a:extLst>
          </p:cNvPr>
          <p:cNvSpPr txBox="1">
            <a:spLocks/>
          </p:cNvSpPr>
          <p:nvPr/>
        </p:nvSpPr>
        <p:spPr>
          <a:xfrm>
            <a:off x="347022" y="339554"/>
            <a:ext cx="8095642" cy="3482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1pPr>
            <a:lvl2pPr marL="72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2pPr>
            <a:lvl3pPr marL="108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3pPr>
            <a:lvl4pPr marL="144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4pPr>
            <a:lvl5pPr marL="1800000" indent="-36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3500" b="0" i="0" kern="1200">
                <a:solidFill>
                  <a:schemeClr val="bg1"/>
                </a:solidFill>
                <a:latin typeface="FS Elliot Light" charset="0"/>
                <a:ea typeface="FS Elliot Light" charset="0"/>
                <a:cs typeface="FS Elliot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7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digiPACE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Przewodnik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menedżera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l-PL" sz="7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reklamacji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5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979" y="-32257"/>
            <a:ext cx="2209021" cy="1150260"/>
          </a:xfrm>
          <a:prstGeom prst="rect">
            <a:avLst/>
          </a:prstGeom>
        </p:spPr>
      </p:pic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B704433E-F001-A6D9-EA06-E674F4DA7634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DD21F30-D837-A5C7-0D68-AA1E6CFC3610}"/>
              </a:ext>
            </a:extLst>
          </p:cNvPr>
          <p:cNvSpPr txBox="1"/>
          <p:nvPr/>
        </p:nvSpPr>
        <p:spPr>
          <a:xfrm>
            <a:off x="356260" y="308758"/>
            <a:ext cx="8909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Spis treści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EB57AF-3A92-A97F-213A-8C2660B3875E}"/>
              </a:ext>
            </a:extLst>
          </p:cNvPr>
          <p:cNvSpPr txBox="1"/>
          <p:nvPr/>
        </p:nvSpPr>
        <p:spPr>
          <a:xfrm>
            <a:off x="2118886" y="2175641"/>
            <a:ext cx="654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Plany</a:t>
            </a:r>
            <a:r>
              <a:rPr lang="en-US" dirty="0"/>
              <a:t> </a:t>
            </a:r>
            <a:r>
              <a:rPr lang="en-US" dirty="0" err="1"/>
              <a:t>usprawnień</a:t>
            </a:r>
            <a:r>
              <a:rPr lang="en-US" dirty="0"/>
              <a:t> / </a:t>
            </a:r>
            <a:r>
              <a:rPr lang="en-US" dirty="0" err="1"/>
              <a:t>reklamacje</a:t>
            </a:r>
            <a:r>
              <a:rPr lang="en-US" dirty="0"/>
              <a:t> - </a:t>
            </a:r>
            <a:r>
              <a:rPr lang="en-US" dirty="0" err="1"/>
              <a:t>DigiPACE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Dostęp do </a:t>
            </a:r>
            <a:r>
              <a:rPr lang="pl-PL" dirty="0"/>
              <a:t>reklamacji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Pr</a:t>
            </a:r>
            <a:r>
              <a:rPr lang="pl-PL" dirty="0" err="1"/>
              <a:t>rzetwarzanie</a:t>
            </a:r>
            <a:r>
              <a:rPr lang="en-US" dirty="0"/>
              <a:t> / </a:t>
            </a:r>
            <a:r>
              <a:rPr lang="en-US" dirty="0" err="1"/>
              <a:t>zamknięcie</a:t>
            </a:r>
            <a:r>
              <a:rPr lang="en-US" dirty="0"/>
              <a:t> – </a:t>
            </a:r>
            <a:r>
              <a:rPr lang="pl-PL" dirty="0"/>
              <a:t>reklamacje </a:t>
            </a:r>
            <a:r>
              <a:rPr lang="en-US" dirty="0" err="1"/>
              <a:t>i</a:t>
            </a:r>
            <a:r>
              <a:rPr lang="en-US" dirty="0"/>
              <a:t> zadania</a:t>
            </a:r>
          </a:p>
        </p:txBody>
      </p:sp>
    </p:spTree>
    <p:extLst>
      <p:ext uri="{BB962C8B-B14F-4D97-AF65-F5344CB8AC3E}">
        <p14:creationId xmlns:p14="http://schemas.microsoft.com/office/powerpoint/2010/main" val="330456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1DD41109-AE40-ACD4-EECA-513621EC758E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384B451-016D-B65D-0F34-F70BBE9C9FB0}"/>
              </a:ext>
            </a:extLst>
          </p:cNvPr>
          <p:cNvSpPr txBox="1"/>
          <p:nvPr/>
        </p:nvSpPr>
        <p:spPr>
          <a:xfrm>
            <a:off x="356260" y="443992"/>
            <a:ext cx="7481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Plany</a:t>
            </a:r>
            <a:r>
              <a:rPr lang="en-US" sz="2800" dirty="0"/>
              <a:t> </a:t>
            </a:r>
            <a:r>
              <a:rPr lang="en-US" sz="2800" dirty="0" err="1"/>
              <a:t>usprawnień</a:t>
            </a:r>
            <a:r>
              <a:rPr lang="en-US" sz="2800" dirty="0"/>
              <a:t> / Reklamacje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B86DE02-0657-5DB0-A37F-21DC56A87703}"/>
              </a:ext>
            </a:extLst>
          </p:cNvPr>
          <p:cNvSpPr txBox="1"/>
          <p:nvPr/>
        </p:nvSpPr>
        <p:spPr>
          <a:xfrm>
            <a:off x="536028" y="1252571"/>
            <a:ext cx="11246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Narzędzie online </a:t>
            </a:r>
            <a:r>
              <a:rPr lang="en-US" b="1" dirty="0">
                <a:latin typeface="Calibri" panose="020F0502020204030204" pitchFamily="34" charset="0"/>
              </a:rPr>
              <a:t>Arcelor Mittal </a:t>
            </a:r>
            <a:r>
              <a:rPr lang="en-US" dirty="0">
                <a:latin typeface="Calibri" panose="020F0502020204030204" pitchFamily="34" charset="0"/>
              </a:rPr>
              <a:t>digiPACE może być teraz używane do zarządzania reklamacjami.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A315738-B589-F902-72EF-F49D45BB2183}"/>
              </a:ext>
            </a:extLst>
          </p:cNvPr>
          <p:cNvSpPr txBox="1"/>
          <p:nvPr/>
        </p:nvSpPr>
        <p:spPr>
          <a:xfrm>
            <a:off x="417781" y="1942459"/>
            <a:ext cx="10535055" cy="2957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Kluczowe cechy: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Przechowywanie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16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Cyfrow</a:t>
            </a:r>
            <a:r>
              <a:rPr lang="pl-PL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przechowywanie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całej komunikacji w jednym miejscu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Odpowiedzialność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Przypisanie do 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osób odpowiedzialnych zarówno po stronie AM, jak i Dostawcy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Dostępność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cs typeface="Arial" panose="020B0604020202020204" pitchFamily="34" charset="0"/>
              </a:rPr>
              <a:t>: Cała komunikacja odbywa się w narzędziu, dostępnym w każdej chwili.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Powiadomienia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Natychmiastowe powiadomienia przez e-mail.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Wspólna platforma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Dostawca i </a:t>
            </a:r>
            <a:r>
              <a:rPr lang="en-US" sz="1600" dirty="0" err="1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menedżer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reklamacji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korzystają z jednej </a:t>
            </a:r>
            <a:r>
              <a:rPr lang="en-US" sz="16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platformy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Ochrona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Ograniczenia dostępu w oparciu o organizację, </a:t>
            </a:r>
            <a:r>
              <a:rPr lang="pl-PL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kategorię</a:t>
            </a:r>
            <a:r>
              <a:rPr lang="en-US" sz="16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 profil.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77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3F8CDE5-C811-C73B-7A07-F81B28EAF53C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Dostęp do </a:t>
            </a:r>
            <a:r>
              <a:rPr lang="pl-PL" sz="2800" dirty="0"/>
              <a:t>reklamacji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ACDEF-30A7-8857-6B38-52112B87C123}"/>
              </a:ext>
            </a:extLst>
          </p:cNvPr>
          <p:cNvSpPr txBox="1"/>
          <p:nvPr/>
        </p:nvSpPr>
        <p:spPr>
          <a:xfrm>
            <a:off x="134653" y="1255667"/>
            <a:ext cx="810830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 err="1"/>
              <a:t>Zaloguj</a:t>
            </a:r>
            <a:r>
              <a:rPr lang="en-US" sz="1200" dirty="0"/>
              <a:t> </a:t>
            </a:r>
            <a:r>
              <a:rPr lang="en-US" sz="1200" dirty="0" err="1"/>
              <a:t>się</a:t>
            </a:r>
            <a:r>
              <a:rPr lang="en-US" sz="1200" dirty="0"/>
              <a:t> do </a:t>
            </a:r>
            <a:r>
              <a:rPr lang="en-US" sz="1200" dirty="0" err="1"/>
              <a:t>digiPACE</a:t>
            </a:r>
            <a:r>
              <a:rPr lang="en-US" sz="1200" dirty="0"/>
              <a:t> za </a:t>
            </a:r>
            <a:r>
              <a:rPr lang="en-US" sz="1200" dirty="0" err="1"/>
              <a:t>pomocą</a:t>
            </a:r>
            <a:r>
              <a:rPr lang="en-US" sz="1200" dirty="0"/>
              <a:t> </a:t>
            </a:r>
            <a:r>
              <a:rPr lang="en-US" sz="1200" dirty="0" err="1"/>
              <a:t>identyfikatora</a:t>
            </a:r>
            <a:r>
              <a:rPr lang="en-US" sz="1200" dirty="0"/>
              <a:t> </a:t>
            </a:r>
            <a:r>
              <a:rPr lang="en-US" sz="1200" dirty="0" err="1"/>
              <a:t>użytkownika</a:t>
            </a:r>
            <a:r>
              <a:rPr lang="en-US" sz="1200" dirty="0"/>
              <a:t> </a:t>
            </a:r>
            <a:r>
              <a:rPr lang="en-US" sz="1200" dirty="0" err="1"/>
              <a:t>i</a:t>
            </a:r>
            <a:r>
              <a:rPr lang="en-US" sz="1200" dirty="0"/>
              <a:t> </a:t>
            </a:r>
            <a:r>
              <a:rPr lang="en-US" sz="1200" dirty="0" err="1"/>
              <a:t>hasła</a:t>
            </a:r>
            <a:r>
              <a:rPr lang="en-US" sz="1200" dirty="0"/>
              <a:t> w </a:t>
            </a:r>
            <a:r>
              <a:rPr lang="en-US" sz="1200" dirty="0" err="1"/>
              <a:t>poniższym</a:t>
            </a:r>
            <a:r>
              <a:rPr lang="en-US" sz="1200" dirty="0"/>
              <a:t> </a:t>
            </a:r>
            <a:r>
              <a:rPr lang="en-US" sz="1200" dirty="0" err="1"/>
              <a:t>linku</a:t>
            </a:r>
            <a:r>
              <a:rPr lang="en-US" sz="1200" dirty="0"/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ea typeface="+mn-lt"/>
                <a:cs typeface="+mn-lt"/>
              </a:rPr>
              <a:t>https://digipace-suppliers.arcelormittal.com/page.aspx/en/usr/login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 err="1"/>
              <a:t>Kliknij</a:t>
            </a:r>
            <a:r>
              <a:rPr lang="en-US" sz="1200" dirty="0"/>
              <a:t> </a:t>
            </a:r>
            <a:r>
              <a:rPr lang="en-US" sz="1200" dirty="0" err="1"/>
              <a:t>na</a:t>
            </a:r>
            <a:r>
              <a:rPr lang="en-US" sz="1200" dirty="0"/>
              <a:t> Performance </a:t>
            </a:r>
            <a:r>
              <a:rPr lang="en-US" sz="1200" dirty="0">
                <a:sym typeface="Wingdings" panose="05000000000000000000" pitchFamily="2" charset="2"/>
              </a:rPr>
              <a:t> Improvement Plans</a:t>
            </a:r>
            <a:r>
              <a:rPr lang="pl-PL" sz="1200" dirty="0">
                <a:sym typeface="Wingdings" panose="05000000000000000000" pitchFamily="2" charset="2"/>
              </a:rPr>
              <a:t> (plany usprawnień)</a:t>
            </a:r>
            <a:r>
              <a:rPr lang="en-US" sz="1200" dirty="0">
                <a:sym typeface="Wingdings" panose="05000000000000000000" pitchFamily="2" charset="2"/>
              </a:rPr>
              <a:t>, aby </a:t>
            </a:r>
            <a:r>
              <a:rPr lang="en-US" sz="1200" dirty="0" err="1">
                <a:sym typeface="Wingdings" panose="05000000000000000000" pitchFamily="2" charset="2"/>
              </a:rPr>
              <a:t>uzyskać</a:t>
            </a:r>
            <a:r>
              <a:rPr lang="en-US" sz="1200" dirty="0">
                <a:sym typeface="Wingdings" panose="05000000000000000000" pitchFamily="2" charset="2"/>
              </a:rPr>
              <a:t> </a:t>
            </a:r>
            <a:r>
              <a:rPr lang="en-US" sz="1200" dirty="0" err="1">
                <a:sym typeface="Wingdings" panose="05000000000000000000" pitchFamily="2" charset="2"/>
              </a:rPr>
              <a:t>dostęp</a:t>
            </a:r>
            <a:r>
              <a:rPr lang="en-US" sz="1200" dirty="0">
                <a:sym typeface="Wingdings" panose="05000000000000000000" pitchFamily="2" charset="2"/>
              </a:rPr>
              <a:t> do </a:t>
            </a:r>
            <a:r>
              <a:rPr lang="pl-PL" sz="1200" dirty="0">
                <a:sym typeface="Wingdings" panose="05000000000000000000" pitchFamily="2" charset="2"/>
              </a:rPr>
              <a:t>reklamacji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A7C52-6958-BAE7-7EE2-6D3A718B1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90" y="2112246"/>
            <a:ext cx="7681271" cy="47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73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Dostęp do </a:t>
            </a:r>
            <a:r>
              <a:rPr lang="pl-PL" sz="2800" dirty="0"/>
              <a:t>reklamacji</a:t>
            </a:r>
            <a:endParaRPr lang="en-US" sz="2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356259" y="1098000"/>
            <a:ext cx="51112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Wprowadź numer reklamacji otrzymany w wiadomości e-mail w polu Słowa kluczowe.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Kliknij przycisk Szukaj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D4FE27-D3EF-1A50-73DA-F4BD3CC87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480" y="1200504"/>
            <a:ext cx="6003487" cy="2377360"/>
          </a:xfrm>
          <a:prstGeom prst="rect">
            <a:avLst/>
          </a:prstGeom>
        </p:spPr>
      </p:pic>
      <p:sp>
        <p:nvSpPr>
          <p:cNvPr id="19" name="pole tekstowe 10">
            <a:extLst>
              <a:ext uri="{FF2B5EF4-FFF2-40B4-BE49-F238E27FC236}">
                <a16:creationId xmlns:a16="http://schemas.microsoft.com/office/drawing/2014/main" id="{8F260B43-F276-E171-B8D2-39CF7ABC02B4}"/>
              </a:ext>
            </a:extLst>
          </p:cNvPr>
          <p:cNvSpPr txBox="1"/>
          <p:nvPr/>
        </p:nvSpPr>
        <p:spPr>
          <a:xfrm>
            <a:off x="356259" y="4398906"/>
            <a:ext cx="5111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Wybierz wymagane wartości filtra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dirty="0"/>
              <a:t>Wyszukaj, aby wyświetlić na podstawie kryteriów filtrowania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5D2FA2A-FBEB-D578-ADCE-73C50B879B86}"/>
              </a:ext>
            </a:extLst>
          </p:cNvPr>
          <p:cNvSpPr/>
          <p:nvPr/>
        </p:nvSpPr>
        <p:spPr>
          <a:xfrm rot="16200000">
            <a:off x="4398053" y="1206792"/>
            <a:ext cx="320465" cy="97841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856BF1D-32EF-0A16-003A-F0EA9AF7D2BD}"/>
              </a:ext>
            </a:extLst>
          </p:cNvPr>
          <p:cNvSpPr/>
          <p:nvPr/>
        </p:nvSpPr>
        <p:spPr>
          <a:xfrm flipV="1">
            <a:off x="4069080" y="5315680"/>
            <a:ext cx="1115568" cy="3444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37F448-C525-B212-AB98-B6317AE3D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480" y="3749592"/>
            <a:ext cx="5893103" cy="2825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DC2523-E59E-124A-A6ED-CBA9CE62BEE2}"/>
              </a:ext>
            </a:extLst>
          </p:cNvPr>
          <p:cNvSpPr/>
          <p:nvPr/>
        </p:nvSpPr>
        <p:spPr>
          <a:xfrm>
            <a:off x="5484394" y="4341394"/>
            <a:ext cx="360947" cy="3108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6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A9B4E92F-B133-3CE9-779F-3B81D6C5F330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EC2756A-5A0F-600F-A6CB-3DD5462F9164}"/>
              </a:ext>
            </a:extLst>
          </p:cNvPr>
          <p:cNvSpPr txBox="1"/>
          <p:nvPr/>
        </p:nvSpPr>
        <p:spPr>
          <a:xfrm>
            <a:off x="356260" y="474603"/>
            <a:ext cx="882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Dostęp do </a:t>
            </a:r>
            <a:r>
              <a:rPr lang="pl-PL" sz="2800" dirty="0"/>
              <a:t>reklamacji</a:t>
            </a:r>
            <a:endParaRPr lang="en-US" sz="28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3D650A-4946-BB61-5580-652DCC7D4A0E}"/>
              </a:ext>
            </a:extLst>
          </p:cNvPr>
          <p:cNvSpPr txBox="1"/>
          <p:nvPr/>
        </p:nvSpPr>
        <p:spPr>
          <a:xfrm>
            <a:off x="286892" y="1320290"/>
            <a:ext cx="33406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 stronie Informacje ogólne dostępne są wszystkie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informacje o r</a:t>
            </a:r>
            <a:r>
              <a:rPr lang="pl-PL" sz="1600" dirty="0" err="1">
                <a:solidFill>
                  <a:prstClr val="black"/>
                </a:solidFill>
                <a:latin typeface="Calibri" panose="020F0502020204030204"/>
              </a:rPr>
              <a:t>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Numer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reklamacji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Waga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Numer PO/SO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Rodzaj wyjątku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Status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itp.</a:t>
            </a: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Dostęp do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formularza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w pliku Zip w załączniku SAP.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sz="16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Status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będzie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toku dla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trwających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Status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zostanie przeniesiony do Ukończone lub Wcześnie zamknięte, gdy wszystkie zadania zostaną zamknięte i zaakceptowane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przez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menedżera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w celu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zamknięcia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alibri" panose="020F0502020204030204"/>
              </a:rPr>
              <a:t>reklamacji</a:t>
            </a:r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98080D5-1AF6-743D-C5E8-AD101DF3F724}"/>
              </a:ext>
            </a:extLst>
          </p:cNvPr>
          <p:cNvSpPr/>
          <p:nvPr/>
        </p:nvSpPr>
        <p:spPr>
          <a:xfrm>
            <a:off x="2660904" y="2055902"/>
            <a:ext cx="1126958" cy="393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02638-833F-83DA-7BFB-9EC037C35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862" y="1255667"/>
            <a:ext cx="8347559" cy="495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5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P</a:t>
            </a:r>
            <a:r>
              <a:rPr lang="pl-PL" sz="2800" dirty="0" err="1"/>
              <a:t>rzetwarzanie</a:t>
            </a:r>
            <a:r>
              <a:rPr lang="en-US" sz="2800" dirty="0"/>
              <a:t> / </a:t>
            </a:r>
            <a:r>
              <a:rPr lang="en-US" sz="2800" dirty="0" err="1"/>
              <a:t>Zamkni</a:t>
            </a:r>
            <a:r>
              <a:rPr lang="pl-PL" sz="2800" dirty="0" err="1"/>
              <a:t>ęcie</a:t>
            </a:r>
            <a:r>
              <a:rPr lang="en-US" sz="2800" dirty="0"/>
              <a:t> - R</a:t>
            </a:r>
            <a:r>
              <a:rPr lang="pl-PL" sz="2800" dirty="0" err="1"/>
              <a:t>eklamacje</a:t>
            </a:r>
            <a:r>
              <a:rPr lang="en-US" sz="2800" dirty="0"/>
              <a:t> i zadania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255667"/>
            <a:ext cx="81083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W obszarze Zespół i zadanie w sekcji Zespół wyświetlany jest odpowiedzialny menedżer reklamacji AM i osoba kontaktowa dostawcy.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pl-PL" sz="1200" dirty="0"/>
              <a:t>Menedżer</a:t>
            </a:r>
            <a:r>
              <a:rPr lang="en-US" sz="1200" dirty="0"/>
              <a:t> ds. r</a:t>
            </a:r>
            <a:r>
              <a:rPr lang="pl-PL" sz="1200" dirty="0" err="1"/>
              <a:t>eklamacji</a:t>
            </a:r>
            <a:r>
              <a:rPr lang="en-US" sz="1200" dirty="0"/>
              <a:t> jest </a:t>
            </a:r>
            <a:r>
              <a:rPr lang="pl-PL" sz="1200" dirty="0"/>
              <a:t>oznaczony</a:t>
            </a:r>
            <a:r>
              <a:rPr lang="en-US" sz="1200" dirty="0"/>
              <a:t> jako </a:t>
            </a:r>
            <a:r>
              <a:rPr lang="en-US" sz="1200" dirty="0" err="1"/>
              <a:t>Odpowiedzialny</a:t>
            </a:r>
            <a:r>
              <a:rPr lang="en-US" sz="1200" dirty="0"/>
              <a:t> </a:t>
            </a:r>
            <a:r>
              <a:rPr lang="pl-PL" sz="1200" dirty="0"/>
              <a:t> za </a:t>
            </a:r>
            <a:r>
              <a:rPr lang="en-US" sz="1200" dirty="0"/>
              <a:t>Plan </a:t>
            </a:r>
            <a:r>
              <a:rPr lang="pl-PL" sz="1200" dirty="0"/>
              <a:t>Działania</a:t>
            </a:r>
            <a:r>
              <a:rPr lang="en-US" sz="1200" dirty="0"/>
              <a:t>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Osoba kontaktowa dostawcy to </a:t>
            </a:r>
            <a:r>
              <a:rPr lang="pl-PL" sz="1200" dirty="0"/>
              <a:t>dostawca </a:t>
            </a:r>
            <a:r>
              <a:rPr lang="en-US" sz="1200" dirty="0"/>
              <a:t>Arcelormittal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Zadania są wymienione na liście zadań przypisanych do dostawcy </a:t>
            </a:r>
            <a:r>
              <a:rPr lang="en-US" sz="1200" dirty="0" err="1"/>
              <a:t>lub</a:t>
            </a:r>
            <a:r>
              <a:rPr lang="en-US" sz="1200" dirty="0"/>
              <a:t> </a:t>
            </a:r>
            <a:r>
              <a:rPr lang="pl-PL" sz="1200" dirty="0"/>
              <a:t>menedżera reklamacji</a:t>
            </a:r>
            <a:endParaRPr lang="en-US" sz="12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W sekcji Zadania kliknij ikonę ołówka, aby otworzyć zadanie.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sp>
        <p:nvSpPr>
          <p:cNvPr id="5" name="Arrow: Bent 4">
            <a:extLst>
              <a:ext uri="{FF2B5EF4-FFF2-40B4-BE49-F238E27FC236}">
                <a16:creationId xmlns:a16="http://schemas.microsoft.com/office/drawing/2014/main" id="{12900BF8-9071-49F1-C4B9-268EA243D41B}"/>
              </a:ext>
            </a:extLst>
          </p:cNvPr>
          <p:cNvSpPr/>
          <p:nvPr/>
        </p:nvSpPr>
        <p:spPr>
          <a:xfrm rot="5400000">
            <a:off x="6128208" y="638355"/>
            <a:ext cx="865224" cy="2679191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AEFCB744-3553-6DB0-A440-3DCCFD426F06}"/>
              </a:ext>
            </a:extLst>
          </p:cNvPr>
          <p:cNvSpPr/>
          <p:nvPr/>
        </p:nvSpPr>
        <p:spPr>
          <a:xfrm rot="5400000">
            <a:off x="-908576" y="4027775"/>
            <a:ext cx="3931920" cy="91440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241514-88F1-968E-393B-C7FCCE530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08" y="2434981"/>
            <a:ext cx="8449056" cy="43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1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45369F54-A557-5254-23DA-C34F0EF48EE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CBBBE37-052E-AF9C-FA9B-9A3FBE3E4C6D}"/>
              </a:ext>
            </a:extLst>
          </p:cNvPr>
          <p:cNvSpPr txBox="1"/>
          <p:nvPr/>
        </p:nvSpPr>
        <p:spPr>
          <a:xfrm>
            <a:off x="356260" y="469132"/>
            <a:ext cx="9492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/>
              <a:t>Przetwarzanie / Zamknięcie - Reklamacje i zadania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B37ADA-C578-2858-ACD7-A980546A7293}"/>
              </a:ext>
            </a:extLst>
          </p:cNvPr>
          <p:cNvSpPr txBox="1"/>
          <p:nvPr/>
        </p:nvSpPr>
        <p:spPr>
          <a:xfrm>
            <a:off x="134653" y="1127651"/>
            <a:ext cx="8108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Wprowadź Komentarze i kliknij przycisk Zapisz, aby wysłać wszelkie aktualizacje / zapytania do dostawcy.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Kliknij przycisk Powiadom dostawcę, aby zwrócić zadanie do </a:t>
            </a:r>
            <a:r>
              <a:rPr lang="en-US" sz="1200" dirty="0" err="1"/>
              <a:t>menedżera</a:t>
            </a:r>
            <a:r>
              <a:rPr lang="en-US" sz="1200" dirty="0"/>
              <a:t> </a:t>
            </a:r>
            <a:r>
              <a:rPr lang="pl-PL" sz="1200" dirty="0"/>
              <a:t>reklamacji</a:t>
            </a:r>
            <a:r>
              <a:rPr lang="en-US" sz="1200" dirty="0"/>
              <a:t> (jeśli potrzebujesz wyjaśnień, aby </a:t>
            </a:r>
            <a:r>
              <a:rPr lang="en-US" sz="1200" dirty="0" err="1"/>
              <a:t>kontynuować</a:t>
            </a:r>
            <a:r>
              <a:rPr lang="pl-PL" sz="1200" dirty="0"/>
              <a:t> proces reklamacyjny</a:t>
            </a:r>
            <a:r>
              <a:rPr lang="en-US" sz="1200" dirty="0"/>
              <a:t>).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Kliknij przycisk Zamknij zadanie, gdy zadanie zostanie wykonane w 100%, aby </a:t>
            </a:r>
            <a:r>
              <a:rPr lang="pl-PL" sz="1200" dirty="0"/>
              <a:t>menedżer reklamacji</a:t>
            </a:r>
            <a:r>
              <a:rPr lang="en-US" sz="1200" dirty="0"/>
              <a:t> przejrzał je i wyraził zgodę na oznaczenie go jako ukończone.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Status zadania zostanie zmieniony na Zamknij.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/>
              <a:t>Gdy menedżer ds. roszczeń zaakceptuje ukończenie zadania, jego status zmieni się na Gotowe.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/>
          </a:p>
          <a:p>
            <a:endParaRPr lang="en-US" sz="12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B83A2ED-5D44-D28F-69E3-5D656D1DE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53" y="2118521"/>
            <a:ext cx="8108308" cy="473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9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7">
            <a:extLst>
              <a:ext uri="{FF2B5EF4-FFF2-40B4-BE49-F238E27FC236}">
                <a16:creationId xmlns:a16="http://schemas.microsoft.com/office/drawing/2014/main" id="{943087CC-662F-C18C-975D-FAFABEB1D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48326" y="105407"/>
            <a:ext cx="2209021" cy="1150260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84C7F82-587C-A0F5-E906-BDB9329A5938}"/>
              </a:ext>
            </a:extLst>
          </p:cNvPr>
          <p:cNvGrpSpPr/>
          <p:nvPr/>
        </p:nvGrpSpPr>
        <p:grpSpPr>
          <a:xfrm>
            <a:off x="-13131" y="-32257"/>
            <a:ext cx="12205131" cy="7062643"/>
            <a:chOff x="-13131" y="-32257"/>
            <a:chExt cx="12205131" cy="7062643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BB675A55-D451-D2B4-35F1-B299D7496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91" b="4691"/>
            <a:stretch/>
          </p:blipFill>
          <p:spPr>
            <a:xfrm>
              <a:off x="2913347" y="1252571"/>
              <a:ext cx="9278653" cy="5605429"/>
            </a:xfrm>
            <a:custGeom>
              <a:avLst/>
              <a:gdLst>
                <a:gd name="connsiteX0" fmla="*/ 4836706 w 6958990"/>
                <a:gd name="connsiteY0" fmla="*/ 0 h 4204072"/>
                <a:gd name="connsiteX1" fmla="*/ 5105370 w 6958990"/>
                <a:gd name="connsiteY1" fmla="*/ 5401 h 4204072"/>
                <a:gd name="connsiteX2" fmla="*/ 6506079 w 6958990"/>
                <a:gd name="connsiteY2" fmla="*/ 215559 h 4204072"/>
                <a:gd name="connsiteX3" fmla="*/ 6958990 w 6958990"/>
                <a:gd name="connsiteY3" fmla="*/ 344984 h 4204072"/>
                <a:gd name="connsiteX4" fmla="*/ 6958990 w 6958990"/>
                <a:gd name="connsiteY4" fmla="*/ 4204072 h 4204072"/>
                <a:gd name="connsiteX5" fmla="*/ 0 w 6958990"/>
                <a:gd name="connsiteY5" fmla="*/ 4204072 h 4204072"/>
                <a:gd name="connsiteX6" fmla="*/ 946497 w 6958990"/>
                <a:gd name="connsiteY6" fmla="*/ 1813869 h 4204072"/>
                <a:gd name="connsiteX7" fmla="*/ 4836706 w 6958990"/>
                <a:gd name="connsiteY7" fmla="*/ 0 h 420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8990" h="4204072">
                  <a:moveTo>
                    <a:pt x="4836706" y="0"/>
                  </a:moveTo>
                  <a:cubicBezTo>
                    <a:pt x="4927033" y="0"/>
                    <a:pt x="5015815" y="2315"/>
                    <a:pt x="5105370" y="5401"/>
                  </a:cubicBezTo>
                  <a:cubicBezTo>
                    <a:pt x="5582478" y="25653"/>
                    <a:pt x="6048296" y="99286"/>
                    <a:pt x="6506079" y="215559"/>
                  </a:cubicBezTo>
                  <a:lnTo>
                    <a:pt x="6958990" y="344984"/>
                  </a:lnTo>
                  <a:lnTo>
                    <a:pt x="6958990" y="4204072"/>
                  </a:lnTo>
                  <a:lnTo>
                    <a:pt x="0" y="4204072"/>
                  </a:lnTo>
                  <a:cubicBezTo>
                    <a:pt x="176021" y="3241973"/>
                    <a:pt x="497181" y="2444982"/>
                    <a:pt x="946497" y="1813869"/>
                  </a:cubicBezTo>
                  <a:cubicBezTo>
                    <a:pt x="1808843" y="603337"/>
                    <a:pt x="3144438" y="0"/>
                    <a:pt x="4836706" y="0"/>
                  </a:cubicBezTo>
                  <a:close/>
                </a:path>
              </a:pathLst>
            </a:custGeom>
          </p:spPr>
        </p:pic>
        <p:pic>
          <p:nvPicPr>
            <p:cNvPr id="7" name="Picture 5" descr="Shape&#10;&#10;Description automatically generated">
              <a:extLst>
                <a:ext uri="{FF2B5EF4-FFF2-40B4-BE49-F238E27FC236}">
                  <a16:creationId xmlns:a16="http://schemas.microsoft.com/office/drawing/2014/main" id="{E7A22E82-1C7C-E1BA-F2F4-FA3326347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8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601"/>
            <a:stretch/>
          </p:blipFill>
          <p:spPr>
            <a:xfrm>
              <a:off x="-13131" y="-32257"/>
              <a:ext cx="9278652" cy="7062643"/>
            </a:xfrm>
            <a:prstGeom prst="rect">
              <a:avLst/>
            </a:prstGeom>
          </p:spPr>
        </p:pic>
      </p:grpSp>
      <p:cxnSp>
        <p:nvCxnSpPr>
          <p:cNvPr id="2" name="Łącznik prosty 1">
            <a:extLst>
              <a:ext uri="{FF2B5EF4-FFF2-40B4-BE49-F238E27FC236}">
                <a16:creationId xmlns:a16="http://schemas.microsoft.com/office/drawing/2014/main" id="{C0F2070C-4899-616C-E21D-5B52FD901BF9}"/>
              </a:ext>
            </a:extLst>
          </p:cNvPr>
          <p:cNvCxnSpPr>
            <a:cxnSpLocks/>
          </p:cNvCxnSpPr>
          <p:nvPr/>
        </p:nvCxnSpPr>
        <p:spPr>
          <a:xfrm>
            <a:off x="356260" y="1080654"/>
            <a:ext cx="11542815" cy="0"/>
          </a:xfrm>
          <a:prstGeom prst="line">
            <a:avLst/>
          </a:prstGeom>
          <a:ln w="38100">
            <a:solidFill>
              <a:srgbClr val="FF37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FAC50BC-0CEB-F053-6214-890C08A22E2E}"/>
              </a:ext>
            </a:extLst>
          </p:cNvPr>
          <p:cNvSpPr txBox="1"/>
          <p:nvPr/>
        </p:nvSpPr>
        <p:spPr>
          <a:xfrm>
            <a:off x="4626195" y="3224288"/>
            <a:ext cx="338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Dziękuj</a:t>
            </a:r>
            <a:r>
              <a:rPr lang="pl-PL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emy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554023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AE9D694CC004CB7483061D027000B" ma:contentTypeVersion="15" ma:contentTypeDescription="Create a new document." ma:contentTypeScope="" ma:versionID="4d5fe67a246625b6404d99ba6d86f207">
  <xsd:schema xmlns:xsd="http://www.w3.org/2001/XMLSchema" xmlns:xs="http://www.w3.org/2001/XMLSchema" xmlns:p="http://schemas.microsoft.com/office/2006/metadata/properties" xmlns:ns2="c1b85da8-c504-4369-9971-bacfd3016d60" xmlns:ns3="f32ddcf7-40e6-4614-9137-97dbb0c560bc" targetNamespace="http://schemas.microsoft.com/office/2006/metadata/properties" ma:root="true" ma:fieldsID="a9b28a8ab9744fc8f2df567931c9a07e" ns2:_="" ns3:_="">
    <xsd:import namespace="c1b85da8-c504-4369-9971-bacfd3016d60"/>
    <xsd:import namespace="f32ddcf7-40e6-4614-9137-97dbb0c560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85da8-c504-4369-9971-bacfd3016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32adc4a-80e2-451e-aed1-639643a83f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dcf7-40e6-4614-9137-97dbb0c560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66819c-7136-4b7c-a0ca-132f0173a6df}" ma:internalName="TaxCatchAll" ma:showField="CatchAllData" ma:web="f32ddcf7-40e6-4614-9137-97dbb0c560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b85da8-c504-4369-9971-bacfd3016d60" xsi:nil="true"/>
    <TaxCatchAll xmlns="f32ddcf7-40e6-4614-9137-97dbb0c560bc" xsi:nil="true"/>
    <lcf76f155ced4ddcb4097134ff3c332f xmlns="c1b85da8-c504-4369-9971-bacfd3016d6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F31012-6561-4797-82A3-909792BAC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85da8-c504-4369-9971-bacfd3016d60"/>
    <ds:schemaRef ds:uri="f32ddcf7-40e6-4614-9137-97dbb0c560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E13852-2DB0-4D73-84C4-8BABA31BDB0D}">
  <ds:schemaRefs>
    <ds:schemaRef ds:uri="http://purl.org/dc/terms/"/>
    <ds:schemaRef ds:uri="http://schemas.openxmlformats.org/package/2006/metadata/core-properties"/>
    <ds:schemaRef ds:uri="http://schemas.microsoft.com/office/infopath/2007/PartnerControls"/>
    <ds:schemaRef ds:uri="c1b85da8-c504-4369-9971-bacfd3016d60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f32ddcf7-40e6-4614-9137-97dbb0c560b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E6CBCF7-C214-4BD5-8125-8E4DD1F455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457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mahendran.thirumalaiswamy@arcelormittal.com</dc:creator>
  <cp:keywords>, docId:CCB7BD9F11444EC422CB0C8C34F45967</cp:keywords>
  <cp:lastModifiedBy>Mazur, Berenika</cp:lastModifiedBy>
  <cp:revision>34</cp:revision>
  <dcterms:created xsi:type="dcterms:W3CDTF">2024-05-27T12:31:26Z</dcterms:created>
  <dcterms:modified xsi:type="dcterms:W3CDTF">2026-04-16T09:01:04Z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0x010100415AE9D694CC004CB7483061D027000B</vt:lpwstr>
  </property>
  <property fmtid="{D5CDD505-2E9C-101B-9397-08002B2CF9AE}" pid="3" name="MediaServiceImageTags">
    <vt:lpwstr/>
  </property>
</Properties>
</file>