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77" r:id="rId8"/>
    <p:sldId id="264" r:id="rId9"/>
    <p:sldId id="304" r:id="rId10"/>
    <p:sldId id="262" r:id="rId11"/>
    <p:sldId id="305" r:id="rId12"/>
    <p:sldId id="306" r:id="rId13"/>
    <p:sldId id="270" r:id="rId14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ABD"/>
    <a:srgbClr val="FF3700"/>
    <a:srgbClr val="B6F8F8"/>
    <a:srgbClr val="197D71"/>
    <a:srgbClr val="E3F5F5"/>
    <a:srgbClr val="FFFFFF"/>
    <a:srgbClr val="03B1ED"/>
    <a:srgbClr val="FEE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5651BA-6E44-2A87-68EB-C17914824EBE}" v="2" dt="2026-04-16T09:00:39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92" autoAdjust="0"/>
    <p:restoredTop sz="95443" autoAdjust="0"/>
  </p:normalViewPr>
  <p:slideViewPr>
    <p:cSldViewPr snapToGrid="0">
      <p:cViewPr varScale="1">
        <p:scale>
          <a:sx n="70" d="100"/>
          <a:sy n="70" d="100"/>
        </p:scale>
        <p:origin x="692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let, Frederic (Contractor)" userId="S::e006908@arcelormittal.net::921bb639-d402-49ca-9d83-a522fd714dba" providerId="AD" clId="Web-{995651BA-6E44-2A87-68EB-C17914824EBE}"/>
    <pc:docChg chg="modSld">
      <pc:chgData name="Varlet, Frederic (Contractor)" userId="S::e006908@arcelormittal.net::921bb639-d402-49ca-9d83-a522fd714dba" providerId="AD" clId="Web-{995651BA-6E44-2A87-68EB-C17914824EBE}" dt="2026-04-16T09:00:39.716" v="0" actId="20577"/>
      <pc:docMkLst>
        <pc:docMk/>
      </pc:docMkLst>
      <pc:sldChg chg="modSp">
        <pc:chgData name="Varlet, Frederic (Contractor)" userId="S::e006908@arcelormittal.net::921bb639-d402-49ca-9d83-a522fd714dba" providerId="AD" clId="Web-{995651BA-6E44-2A87-68EB-C17914824EBE}" dt="2026-04-16T09:00:39.716" v="0" actId="20577"/>
        <pc:sldMkLst>
          <pc:docMk/>
          <pc:sldMk cId="3539873681" sldId="277"/>
        </pc:sldMkLst>
        <pc:spChg chg="mod">
          <ac:chgData name="Varlet, Frederic (Contractor)" userId="S::e006908@arcelormittal.net::921bb639-d402-49ca-9d83-a522fd714dba" providerId="AD" clId="Web-{995651BA-6E44-2A87-68EB-C17914824EBE}" dt="2026-04-16T09:00:39.716" v="0" actId="20577"/>
          <ac:spMkLst>
            <pc:docMk/>
            <pc:sldMk cId="3539873681" sldId="277"/>
            <ac:spMk id="10" creationId="{5BDACDEF-30A7-8857-6B38-52112B87C12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CEB6B-A161-4ED9-95E2-A5BF7774D54E}" type="datetimeFigureOut"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13EED-B853-4477-A2B6-B74DB9E1CD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5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You don't speak about </a:t>
            </a:r>
            <a:r>
              <a:rPr lang="en-US" dirty="0" err="1">
                <a:ea typeface="Calibri"/>
                <a:cs typeface="Calibri"/>
              </a:rPr>
              <a:t>RFi</a:t>
            </a:r>
            <a:r>
              <a:rPr lang="en-US" dirty="0">
                <a:ea typeface="Calibri"/>
                <a:cs typeface="Calibri"/>
              </a:rPr>
              <a:t>, </a:t>
            </a:r>
            <a:r>
              <a:rPr lang="en-US" dirty="0" err="1">
                <a:ea typeface="Calibri"/>
                <a:cs typeface="Calibri"/>
              </a:rPr>
              <a:t>RFp</a:t>
            </a:r>
            <a:r>
              <a:rPr lang="en-US" dirty="0">
                <a:ea typeface="Calibri"/>
                <a:cs typeface="Calibri"/>
              </a:rPr>
              <a:t> but not sure we are using those types of RFx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13EED-B853-4477-A2B6-B74DB9E1CD58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8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A27B75-1315-F4D2-C9DF-52D538D7C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69FAF4E-AE94-A851-7EA9-B0DA68EA8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DE51FA-8413-CBDC-F5B5-3AA09799B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471A45-A9F5-9715-29AE-D8BEB68FA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198C656-048E-0F95-3907-762FDDFE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859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A19FB2-D09E-9489-4D60-37D4EA52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C46BAA-CFA6-4B69-8F08-35F2E0197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0E06E7D-5DD4-12FA-7A46-A6AEFDA2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E76A97-FE6E-A91B-C232-FC4130534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196D20-B7CB-4DCE-DD4F-752E6A7D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967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3CABC7-B8D5-9309-22B5-CDF13100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EDCA31E-1EA1-6874-E298-06BAD1117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E256950-9328-9654-C48D-16C75B2F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12C3E3-EDCA-1C37-8943-9A8582FF7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8993CED-150A-F431-168D-9DC22343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382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775CCE-E3B4-76BC-4850-38F6B500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ABEEC6-2CFE-305F-C2D9-B80359FD4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E474F11-C143-4D92-452D-EB7C0D208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2FBDC9A-1467-F079-9ED5-ACA489F0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970B744-0D82-A04C-60BE-7A12F346F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57C299-CA46-7088-CF12-4E25206A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71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6E2CC3-34AA-5521-1677-30D2A2BF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D0CD26C-1E7F-DD66-F153-165D6EAD5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0C527F0-5AFB-29BD-9CB6-6FE639BFE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87E1565-3825-7DE1-01A1-0F9CF6468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E61972C-B5CC-C3DB-DCFB-28A4234F2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364E0F5-BAF5-EFE7-3F32-BB2753686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1CFEBE2-18D1-042A-3DC2-324C4007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C802C0F-4555-D55A-7ECC-0A625317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890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5AB648-E98C-F376-6BF8-7EC4825C1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2786AFD-8E20-DFB2-2DB2-4A063B05B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0FCEA9A-346D-A3F6-04AA-289CF593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246097B-9547-9645-62FA-DEC0B73A9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760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018831F-BF32-EF76-BEFD-97881CFB7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198FE37-3C34-CA47-3777-1749D117F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1123524-474B-54CB-F9D4-DFCDED08A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69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A6FFF-F07F-E25F-808F-94568CFD1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3C375B-F7E1-1763-ED11-F18841C35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C63C68-0E92-67CE-973B-26067A920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E616C2E-58CF-EAD2-27D5-2545B881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6CB67D3-63A9-E30D-8759-0DECA3A3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6E6CA21-486E-FE73-26C1-FD7D71BA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17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51D2E6-AEDD-3D5A-B5E7-1FAE0CAC7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7B88034-C794-6457-E7B7-9089AB9BB8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89DDA6F-D98D-F58B-D0CB-A7FAE2ADE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A95268B-B2E2-868D-E0DA-8B7720A1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7A6F388-CF10-8FE5-DD8D-F4D0B955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D103939-5D5E-5E3C-0DFA-F94F1C54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43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CC6B6D-2205-5A98-4EFA-A310DCA3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95802A-6647-DA17-8A49-261518855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989835-4409-D45E-7DB4-3C74F0CCA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D11A93-0C10-0847-4872-B2A7364B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7CE517-49BA-8154-D863-8C334C4B0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872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2232AD3-6A50-840C-555B-E98681D69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740909F-94F5-055A-1913-9E50F321B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6FD4488-DF06-A7CF-8952-93BE87690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925EFB9-187C-D8F7-1140-7F984B16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7C9780D-DFB0-1F6E-065D-8EB4A93E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479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130B0A8-03E0-FB74-FE2C-265D99D5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B54044-903C-2ACD-85FC-B6E2CA81D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4F57A16-E9AA-6EDB-D75D-B95D81F02D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675199-F075-6CE1-1377-3E18D0FAB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F6D1DCD-A01A-1A3B-A582-2CF933E6D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116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03AEADCE-422B-F987-A58E-9C0733463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Graphic 17">
            <a:extLst>
              <a:ext uri="{FF2B5EF4-FFF2-40B4-BE49-F238E27FC236}">
                <a16:creationId xmlns:a16="http://schemas.microsoft.com/office/drawing/2014/main" id="{2DBBEC28-232D-80C0-1552-82A0605FF3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grpSp>
        <p:nvGrpSpPr>
          <p:cNvPr id="8" name="Grupa 7">
            <a:extLst>
              <a:ext uri="{FF2B5EF4-FFF2-40B4-BE49-F238E27FC236}">
                <a16:creationId xmlns:a16="http://schemas.microsoft.com/office/drawing/2014/main" id="{7BDC335F-CEBF-EFF8-6BC3-70D45FA2707C}"/>
              </a:ext>
            </a:extLst>
          </p:cNvPr>
          <p:cNvGrpSpPr/>
          <p:nvPr/>
        </p:nvGrpSpPr>
        <p:grpSpPr>
          <a:xfrm>
            <a:off x="0" y="0"/>
            <a:ext cx="12205131" cy="7062643"/>
            <a:chOff x="-13131" y="-32257"/>
            <a:chExt cx="12205131" cy="7062643"/>
          </a:xfrm>
        </p:grpSpPr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4E2A8200-DDF9-51D4-4AB2-A94AD7D6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1" b="4691"/>
            <a:stretch/>
          </p:blipFill>
          <p:spPr>
            <a:xfrm>
              <a:off x="2913347" y="1252571"/>
              <a:ext cx="9278653" cy="5605429"/>
            </a:xfrm>
            <a:custGeom>
              <a:avLst/>
              <a:gdLst>
                <a:gd name="connsiteX0" fmla="*/ 4836706 w 6958990"/>
                <a:gd name="connsiteY0" fmla="*/ 0 h 4204072"/>
                <a:gd name="connsiteX1" fmla="*/ 5105370 w 6958990"/>
                <a:gd name="connsiteY1" fmla="*/ 5401 h 4204072"/>
                <a:gd name="connsiteX2" fmla="*/ 6506079 w 6958990"/>
                <a:gd name="connsiteY2" fmla="*/ 215559 h 4204072"/>
                <a:gd name="connsiteX3" fmla="*/ 6958990 w 6958990"/>
                <a:gd name="connsiteY3" fmla="*/ 344984 h 4204072"/>
                <a:gd name="connsiteX4" fmla="*/ 6958990 w 6958990"/>
                <a:gd name="connsiteY4" fmla="*/ 4204072 h 4204072"/>
                <a:gd name="connsiteX5" fmla="*/ 0 w 6958990"/>
                <a:gd name="connsiteY5" fmla="*/ 4204072 h 4204072"/>
                <a:gd name="connsiteX6" fmla="*/ 946497 w 6958990"/>
                <a:gd name="connsiteY6" fmla="*/ 1813869 h 4204072"/>
                <a:gd name="connsiteX7" fmla="*/ 4836706 w 6958990"/>
                <a:gd name="connsiteY7" fmla="*/ 0 h 420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58990" h="4204072">
                  <a:moveTo>
                    <a:pt x="4836706" y="0"/>
                  </a:moveTo>
                  <a:cubicBezTo>
                    <a:pt x="4927033" y="0"/>
                    <a:pt x="5015815" y="2315"/>
                    <a:pt x="5105370" y="5401"/>
                  </a:cubicBezTo>
                  <a:cubicBezTo>
                    <a:pt x="5582478" y="25653"/>
                    <a:pt x="6048296" y="99286"/>
                    <a:pt x="6506079" y="215559"/>
                  </a:cubicBezTo>
                  <a:lnTo>
                    <a:pt x="6958990" y="344984"/>
                  </a:lnTo>
                  <a:lnTo>
                    <a:pt x="6958990" y="4204072"/>
                  </a:lnTo>
                  <a:lnTo>
                    <a:pt x="0" y="4204072"/>
                  </a:lnTo>
                  <a:cubicBezTo>
                    <a:pt x="176021" y="3241973"/>
                    <a:pt x="497181" y="2444982"/>
                    <a:pt x="946497" y="1813869"/>
                  </a:cubicBezTo>
                  <a:cubicBezTo>
                    <a:pt x="1808843" y="603337"/>
                    <a:pt x="3144438" y="0"/>
                    <a:pt x="4836706" y="0"/>
                  </a:cubicBezTo>
                  <a:close/>
                </a:path>
              </a:pathLst>
            </a:custGeom>
          </p:spPr>
        </p:pic>
        <p:pic>
          <p:nvPicPr>
            <p:cNvPr id="4" name="Picture 5" descr="Shape&#10;&#10;Description automatically generated">
              <a:extLst>
                <a:ext uri="{FF2B5EF4-FFF2-40B4-BE49-F238E27FC236}">
                  <a16:creationId xmlns:a16="http://schemas.microsoft.com/office/drawing/2014/main" id="{E6B080C3-FA16-B813-8874-36E82B19B0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8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1"/>
            <a:stretch/>
          </p:blipFill>
          <p:spPr>
            <a:xfrm>
              <a:off x="-13131" y="-32257"/>
              <a:ext cx="10196186" cy="7062643"/>
            </a:xfrm>
            <a:prstGeom prst="rect">
              <a:avLst/>
            </a:prstGeom>
          </p:spPr>
        </p:pic>
      </p:grp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2478A6-3581-6CE8-955D-A5CB272841FA}"/>
              </a:ext>
            </a:extLst>
          </p:cNvPr>
          <p:cNvSpPr txBox="1">
            <a:spLocks/>
          </p:cNvSpPr>
          <p:nvPr/>
        </p:nvSpPr>
        <p:spPr>
          <a:xfrm>
            <a:off x="347022" y="339554"/>
            <a:ext cx="8095642" cy="34820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1pPr>
            <a:lvl2pPr marL="72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2pPr>
            <a:lvl3pPr marL="108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3pPr>
            <a:lvl4pPr marL="144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4pPr>
            <a:lvl5pPr marL="180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7200" b="1" dirty="0" err="1">
                <a:solidFill>
                  <a:srgbClr val="FFFFFF"/>
                </a:solidFill>
                <a:latin typeface="Arial"/>
                <a:cs typeface="Arial"/>
              </a:rPr>
              <a:t>Klachtenbeheer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in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Digipage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18-06-25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435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979" y="-32257"/>
            <a:ext cx="2209021" cy="1150260"/>
          </a:xfrm>
          <a:prstGeom prst="rect">
            <a:avLst/>
          </a:prstGeom>
        </p:spPr>
      </p:pic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B704433E-F001-A6D9-EA06-E674F4DA7634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DD21F30-D837-A5C7-0D68-AA1E6CFC3610}"/>
              </a:ext>
            </a:extLst>
          </p:cNvPr>
          <p:cNvSpPr txBox="1"/>
          <p:nvPr/>
        </p:nvSpPr>
        <p:spPr>
          <a:xfrm>
            <a:off x="292925" y="374073"/>
            <a:ext cx="8909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Inhoudsopgave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EB57AF-3A92-A97F-213A-8C2660B3875E}"/>
              </a:ext>
            </a:extLst>
          </p:cNvPr>
          <p:cNvSpPr txBox="1"/>
          <p:nvPr/>
        </p:nvSpPr>
        <p:spPr>
          <a:xfrm>
            <a:off x="2118886" y="2175641"/>
            <a:ext cx="654584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/>
              <a:t>Verbeterplannen</a:t>
            </a:r>
            <a:r>
              <a:rPr lang="en-US" dirty="0"/>
              <a:t> / </a:t>
            </a:r>
            <a:r>
              <a:rPr lang="en-US" dirty="0" err="1"/>
              <a:t>Klachten</a:t>
            </a:r>
            <a:r>
              <a:rPr lang="en-US" dirty="0"/>
              <a:t> – </a:t>
            </a:r>
            <a:r>
              <a:rPr lang="en-US" dirty="0" err="1"/>
              <a:t>DigiPACE</a:t>
            </a:r>
            <a:endParaRPr lang="en-US" dirty="0" err="1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/>
              <a:t>Toegang</a:t>
            </a:r>
            <a:r>
              <a:rPr lang="en-US" dirty="0"/>
              <a:t> tot de </a:t>
            </a:r>
            <a:r>
              <a:rPr lang="en-US" dirty="0" err="1"/>
              <a:t>klachten</a:t>
            </a:r>
            <a:endParaRPr lang="en-US" dirty="0" err="1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/>
              <a:t>Proces / </a:t>
            </a:r>
            <a:r>
              <a:rPr lang="en-US" dirty="0" err="1"/>
              <a:t>Afsluiting</a:t>
            </a:r>
            <a:r>
              <a:rPr lang="en-US" dirty="0"/>
              <a:t> – </a:t>
            </a:r>
            <a:r>
              <a:rPr lang="en-US" dirty="0" err="1"/>
              <a:t>Klacht</a:t>
            </a:r>
            <a:r>
              <a:rPr lang="en-US" dirty="0"/>
              <a:t> &amp; Taken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0456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1DD41109-AE40-ACD4-EECA-513621EC758E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384B451-016D-B65D-0F34-F70BBE9C9FB0}"/>
              </a:ext>
            </a:extLst>
          </p:cNvPr>
          <p:cNvSpPr txBox="1"/>
          <p:nvPr/>
        </p:nvSpPr>
        <p:spPr>
          <a:xfrm>
            <a:off x="356260" y="443992"/>
            <a:ext cx="748145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 err="1"/>
              <a:t>Verbeterplannen</a:t>
            </a:r>
            <a:r>
              <a:rPr lang="en-US" sz="2800"/>
              <a:t> / </a:t>
            </a:r>
            <a:r>
              <a:rPr lang="en-US" sz="2800" dirty="0" err="1"/>
              <a:t>Klachten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B86DE02-0657-5DB0-A37F-21DC56A87703}"/>
              </a:ext>
            </a:extLst>
          </p:cNvPr>
          <p:cNvSpPr txBox="1"/>
          <p:nvPr/>
        </p:nvSpPr>
        <p:spPr>
          <a:xfrm>
            <a:off x="536028" y="1252571"/>
            <a:ext cx="1124606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b="1" dirty="0" err="1">
                <a:latin typeface="Calibri"/>
                <a:ea typeface="Calibri"/>
                <a:cs typeface="Calibri"/>
              </a:rPr>
              <a:t>Arcelor</a:t>
            </a:r>
            <a:r>
              <a:rPr lang="nl-BE" b="1" dirty="0">
                <a:latin typeface="Calibri"/>
                <a:ea typeface="Calibri"/>
                <a:cs typeface="Calibri"/>
              </a:rPr>
              <a:t> </a:t>
            </a:r>
            <a:r>
              <a:rPr lang="nl-BE" b="1" dirty="0" err="1">
                <a:latin typeface="Calibri"/>
                <a:ea typeface="Calibri"/>
                <a:cs typeface="Calibri"/>
              </a:rPr>
              <a:t>Mittal</a:t>
            </a:r>
            <a:r>
              <a:rPr lang="nl-BE" b="1" dirty="0">
                <a:latin typeface="Calibri"/>
                <a:ea typeface="Calibri"/>
                <a:cs typeface="Calibri"/>
              </a:rPr>
              <a:t> </a:t>
            </a:r>
            <a:r>
              <a:rPr lang="nl-BE" b="1" dirty="0" err="1">
                <a:latin typeface="Calibri"/>
                <a:ea typeface="Calibri"/>
                <a:cs typeface="Calibri"/>
              </a:rPr>
              <a:t>digiPACE</a:t>
            </a:r>
            <a:r>
              <a:rPr lang="nl-BE" b="1" dirty="0">
                <a:latin typeface="Calibri"/>
                <a:ea typeface="Calibri"/>
                <a:cs typeface="Calibri"/>
              </a:rPr>
              <a:t> online tool Kan nu gebruikt worden om klachten te behandelen.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A315738-B589-F902-72EF-F49D45BB2183}"/>
              </a:ext>
            </a:extLst>
          </p:cNvPr>
          <p:cNvSpPr txBox="1"/>
          <p:nvPr/>
        </p:nvSpPr>
        <p:spPr>
          <a:xfrm>
            <a:off x="417781" y="1942459"/>
            <a:ext cx="10535055" cy="28405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nl-BE" sz="1600" b="1" dirty="0">
                <a:solidFill>
                  <a:srgbClr val="242424"/>
                </a:solidFill>
                <a:latin typeface="Segoe UI"/>
                <a:ea typeface="Times New Roman" panose="02020603050405020304" pitchFamily="18" charset="0"/>
                <a:cs typeface="Arial"/>
              </a:rPr>
              <a:t>Belangrijkste voordelen:</a:t>
            </a:r>
            <a:endParaRPr lang="en-US" sz="1600" dirty="0">
              <a:solidFill>
                <a:srgbClr val="000000"/>
              </a:solidFill>
              <a:latin typeface="Segoe UI"/>
              <a:ea typeface="Calibri" panose="020F0502020204030204" pitchFamily="34" charset="0"/>
              <a:cs typeface="Arial"/>
            </a:endParaRPr>
          </a:p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/>
              <a:buChar char="•"/>
            </a:pPr>
            <a:r>
              <a:rPr lang="nl-BE" sz="1600" b="1" dirty="0">
                <a:solidFill>
                  <a:srgbClr val="242424"/>
                </a:solidFill>
                <a:latin typeface="Segoe UI"/>
                <a:ea typeface="Times New Roman" panose="02020603050405020304" pitchFamily="18" charset="0"/>
                <a:cs typeface="Arial"/>
              </a:rPr>
              <a:t>Onderhoud: Digitaal onderhoud van alle communicatie op één plek</a:t>
            </a:r>
            <a:endParaRPr lang="en-US" sz="1600" dirty="0">
              <a:solidFill>
                <a:srgbClr val="000000"/>
              </a:solidFill>
              <a:latin typeface="Segoe UI"/>
              <a:ea typeface="Calibri" panose="020F0502020204030204" pitchFamily="34" charset="0"/>
              <a:cs typeface="Arial"/>
            </a:endParaRPr>
          </a:p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/>
              <a:buChar char="•"/>
            </a:pPr>
            <a:r>
              <a:rPr lang="nl-BE" sz="1600" b="1" dirty="0">
                <a:solidFill>
                  <a:srgbClr val="242424"/>
                </a:solidFill>
                <a:latin typeface="Segoe UI"/>
                <a:ea typeface="Times New Roman" panose="02020603050405020304" pitchFamily="18" charset="0"/>
                <a:cs typeface="Arial"/>
              </a:rPr>
              <a:t>Verantwoording: Toegewezen aan verantwoordelijke personen aan zowel AM- als leverancierszijde</a:t>
            </a:r>
            <a:endParaRPr lang="en-US" sz="1600" dirty="0">
              <a:solidFill>
                <a:srgbClr val="000000"/>
              </a:solidFill>
              <a:latin typeface="Segoe UI"/>
              <a:ea typeface="Calibri" panose="020F0502020204030204" pitchFamily="34" charset="0"/>
              <a:cs typeface="Arial"/>
            </a:endParaRPr>
          </a:p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/>
              <a:buChar char="•"/>
            </a:pPr>
            <a:r>
              <a:rPr lang="nl-BE" sz="1600" b="1" dirty="0">
                <a:solidFill>
                  <a:srgbClr val="242424"/>
                </a:solidFill>
                <a:latin typeface="Segoe UI"/>
                <a:ea typeface="Times New Roman" panose="02020603050405020304" pitchFamily="18" charset="0"/>
                <a:cs typeface="Arial"/>
              </a:rPr>
              <a:t>Toegankelijkheid: Alle communicatie gebeurt in een tool, die altijd toegankelijk is</a:t>
            </a:r>
            <a:endParaRPr lang="en-US" sz="1600" dirty="0">
              <a:solidFill>
                <a:srgbClr val="000000"/>
              </a:solidFill>
              <a:latin typeface="Segoe UI"/>
              <a:ea typeface="Calibri" panose="020F0502020204030204" pitchFamily="34" charset="0"/>
              <a:cs typeface="Arial"/>
            </a:endParaRPr>
          </a:p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/>
              <a:buChar char="•"/>
            </a:pPr>
            <a:r>
              <a:rPr lang="nl-BE" sz="1600" b="1" dirty="0">
                <a:solidFill>
                  <a:srgbClr val="242424"/>
                </a:solidFill>
                <a:latin typeface="Segoe UI"/>
                <a:ea typeface="Times New Roman" panose="02020603050405020304" pitchFamily="18" charset="0"/>
                <a:cs typeface="Arial"/>
              </a:rPr>
              <a:t>Meldingen: Geef directe meldingen via e-mail</a:t>
            </a:r>
            <a:endParaRPr lang="en-US" sz="1600" dirty="0">
              <a:solidFill>
                <a:srgbClr val="000000"/>
              </a:solidFill>
              <a:latin typeface="Segoe UI"/>
              <a:ea typeface="Calibri" panose="020F0502020204030204" pitchFamily="34" charset="0"/>
              <a:cs typeface="Arial"/>
            </a:endParaRPr>
          </a:p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/>
              <a:buChar char="•"/>
            </a:pPr>
            <a:r>
              <a:rPr lang="nl-BE" sz="1600" b="1" dirty="0">
                <a:solidFill>
                  <a:srgbClr val="242424"/>
                </a:solidFill>
                <a:latin typeface="Segoe UI"/>
                <a:ea typeface="Times New Roman" panose="02020603050405020304" pitchFamily="18" charset="0"/>
                <a:cs typeface="Arial"/>
              </a:rPr>
              <a:t>Gemeenschappelijk platform: Leveranciers- en claimmanager gebruiken één platform</a:t>
            </a:r>
            <a:endParaRPr lang="en-US" sz="1600" dirty="0">
              <a:solidFill>
                <a:srgbClr val="000000"/>
              </a:solidFill>
              <a:latin typeface="Segoe UI"/>
              <a:ea typeface="Calibri"/>
              <a:cs typeface="Arial"/>
            </a:endParaRPr>
          </a:p>
          <a:p>
            <a:pPr marL="285750" indent="-285750">
              <a:lnSpc>
                <a:spcPct val="107000"/>
              </a:lnSpc>
              <a:spcAft>
                <a:spcPts val="1200"/>
              </a:spcAft>
              <a:buFont typeface="Arial"/>
              <a:buChar char="•"/>
            </a:pPr>
            <a:r>
              <a:rPr lang="nl-BE" sz="1600" b="1" dirty="0">
                <a:solidFill>
                  <a:srgbClr val="242424"/>
                </a:solidFill>
                <a:latin typeface="Segoe UI"/>
                <a:ea typeface="Times New Roman" panose="02020603050405020304" pitchFamily="18" charset="0"/>
                <a:cs typeface="Arial"/>
              </a:rPr>
              <a:t>Beveiliging: Toegangsbeperkingen op basis van organisatie, categorie en profiel.</a:t>
            </a:r>
            <a:endParaRPr lang="en-US" sz="1600" dirty="0">
              <a:effectLst/>
              <a:latin typeface="Segoe UI"/>
              <a:ea typeface="Calibri" panose="020F0502020204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277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C0F2070C-4899-616C-E21D-5B52FD901BF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3F8CDE5-C811-C73B-7A07-F81B28EAF53C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 err="1"/>
              <a:t>Toegang</a:t>
            </a:r>
            <a:r>
              <a:rPr lang="en-US" sz="2800"/>
              <a:t> tot </a:t>
            </a:r>
            <a:r>
              <a:rPr lang="en-US" sz="2800" dirty="0"/>
              <a:t>de </a:t>
            </a:r>
            <a:r>
              <a:rPr lang="en-US" sz="2800" dirty="0" err="1"/>
              <a:t>klachten</a:t>
            </a:r>
            <a:endParaRPr lang="en-US" sz="2800" dirty="0" err="1"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ACDEF-30A7-8857-6B38-52112B87C123}"/>
              </a:ext>
            </a:extLst>
          </p:cNvPr>
          <p:cNvSpPr txBox="1"/>
          <p:nvPr/>
        </p:nvSpPr>
        <p:spPr>
          <a:xfrm>
            <a:off x="134653" y="1255667"/>
            <a:ext cx="810830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Log in op </a:t>
            </a:r>
            <a:r>
              <a:rPr lang="nl-BE" sz="1200" dirty="0" err="1"/>
              <a:t>digiPACE</a:t>
            </a:r>
            <a:r>
              <a:rPr lang="nl-BE" sz="1200" dirty="0"/>
              <a:t> met gebruikers-ID en wachtwoord via de onderstaande link:</a:t>
            </a: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>
                <a:ea typeface="+mn-lt"/>
                <a:cs typeface="+mn-lt"/>
              </a:rPr>
              <a:t>https://digipace-suppliers.arcelormittal.com/page.aspx/en/usr/login</a:t>
            </a:r>
            <a:endParaRPr lang="en-US" sz="1200">
              <a:ea typeface="+mn-lt"/>
              <a:cs typeface="+mn-lt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nl-BE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Klik op "Prestatie", "Verbeteringsplannen/</a:t>
            </a:r>
            <a:r>
              <a:rPr lang="nl-BE" sz="1200" dirty="0" err="1"/>
              <a:t>Improvement</a:t>
            </a:r>
            <a:r>
              <a:rPr lang="nl-BE" sz="1200" dirty="0"/>
              <a:t> </a:t>
            </a:r>
            <a:r>
              <a:rPr lang="nl-BE" sz="1200" dirty="0" err="1"/>
              <a:t>Plans</a:t>
            </a:r>
            <a:r>
              <a:rPr lang="nl-BE" sz="1200" dirty="0"/>
              <a:t>" om toegang te krijgen tot de klachten</a:t>
            </a:r>
            <a:endParaRPr lang="en-US" sz="1200" dirty="0">
              <a:ea typeface="Calibri"/>
              <a:cs typeface="Calibri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5425C9D-6D2E-5107-08DD-58C5FFF88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75" y="2086340"/>
            <a:ext cx="8458201" cy="451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7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A9B4E92F-B133-3CE9-779F-3B81D6C5F330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C2756A-5A0F-600F-A6CB-3DD5462F9164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 err="1"/>
              <a:t>Toegang</a:t>
            </a:r>
            <a:r>
              <a:rPr lang="en-US" sz="2800"/>
              <a:t> tot </a:t>
            </a:r>
            <a:r>
              <a:rPr lang="en-US" sz="2800" dirty="0"/>
              <a:t>de </a:t>
            </a:r>
            <a:r>
              <a:rPr lang="en-US" sz="2800" dirty="0" err="1"/>
              <a:t>klachten</a:t>
            </a:r>
            <a:endParaRPr lang="en-US" sz="2800" dirty="0" err="1">
              <a:ea typeface="Calibri"/>
              <a:cs typeface="Calibri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3D650A-4946-BB61-5580-652DCC7D4A0E}"/>
              </a:ext>
            </a:extLst>
          </p:cNvPr>
          <p:cNvSpPr txBox="1"/>
          <p:nvPr/>
        </p:nvSpPr>
        <p:spPr>
          <a:xfrm>
            <a:off x="356259" y="1544032"/>
            <a:ext cx="5451031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dirty="0"/>
              <a:t>Voer het klacht nummer  in dat u per e-mail heeft ontvangen in het veld "Klacht nummer / Claim </a:t>
            </a:r>
            <a:r>
              <a:rPr lang="nl-BE" dirty="0" err="1"/>
              <a:t>Number</a:t>
            </a:r>
            <a:r>
              <a:rPr lang="nl-BE" dirty="0"/>
              <a:t> " in en Klik op de knop Zoeken</a:t>
            </a:r>
            <a:endParaRPr lang="en-US" dirty="0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35D2FA2A-FBEB-D578-ADCE-73C50B879B86}"/>
              </a:ext>
            </a:extLst>
          </p:cNvPr>
          <p:cNvSpPr/>
          <p:nvPr/>
        </p:nvSpPr>
        <p:spPr>
          <a:xfrm rot="16200000">
            <a:off x="5154173" y="1823289"/>
            <a:ext cx="320465" cy="9784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D50DCE-90F9-9A56-ACDA-6DF65223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773" y="1256119"/>
            <a:ext cx="5587685" cy="1934896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2255DA0-B6BB-1772-3598-3EE772756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789" y="3810386"/>
            <a:ext cx="2457450" cy="19145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2AB894-7CE6-A0E2-01A3-1EB13C6C9D3C}"/>
              </a:ext>
            </a:extLst>
          </p:cNvPr>
          <p:cNvSpPr txBox="1"/>
          <p:nvPr/>
        </p:nvSpPr>
        <p:spPr>
          <a:xfrm>
            <a:off x="495143" y="4232557"/>
            <a:ext cx="529925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nl-BE" dirty="0">
                <a:ea typeface="Calibri"/>
                <a:cs typeface="Calibri"/>
              </a:rPr>
              <a:t>Kies de gewenste filterwaarden </a:t>
            </a:r>
            <a:br>
              <a:rPr lang="nl-BE" dirty="0">
                <a:ea typeface="Calibri"/>
                <a:cs typeface="Calibri"/>
              </a:rPr>
            </a:br>
            <a:r>
              <a:rPr lang="nl-BE" dirty="0">
                <a:ea typeface="Calibri"/>
                <a:cs typeface="Calibri"/>
              </a:rPr>
              <a:t>Zoeken om weer te geven op basis van filtercriteria zoals </a:t>
            </a:r>
            <a:r>
              <a:rPr lang="nl-BE" dirty="0" err="1">
                <a:ea typeface="Calibri"/>
                <a:cs typeface="Calibri"/>
              </a:rPr>
              <a:t>oa</a:t>
            </a:r>
            <a:r>
              <a:rPr lang="nl-BE" dirty="0">
                <a:ea typeface="Calibri"/>
                <a:cs typeface="Calibri"/>
              </a:rPr>
              <a:t>. de status van de klacht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053E05D6-6A82-7670-FF9C-F334750348E8}"/>
              </a:ext>
            </a:extLst>
          </p:cNvPr>
          <p:cNvSpPr/>
          <p:nvPr/>
        </p:nvSpPr>
        <p:spPr>
          <a:xfrm rot="16200000">
            <a:off x="5741119" y="4675640"/>
            <a:ext cx="320465" cy="9784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6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A9B4E92F-B133-3CE9-779F-3B81D6C5F330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C2756A-5A0F-600F-A6CB-3DD5462F9164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 err="1"/>
              <a:t>Toegang</a:t>
            </a:r>
            <a:r>
              <a:rPr lang="en-US" sz="2800"/>
              <a:t> tot </a:t>
            </a:r>
            <a:r>
              <a:rPr lang="en-US" sz="2800" dirty="0"/>
              <a:t>de </a:t>
            </a:r>
            <a:r>
              <a:rPr lang="en-US" sz="2800" dirty="0" err="1"/>
              <a:t>klachten</a:t>
            </a:r>
            <a:endParaRPr lang="en-US" sz="2800" dirty="0" err="1">
              <a:ea typeface="Calibri"/>
              <a:cs typeface="Calibri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3D650A-4946-BB61-5580-652DCC7D4A0E}"/>
              </a:ext>
            </a:extLst>
          </p:cNvPr>
          <p:cNvSpPr txBox="1"/>
          <p:nvPr/>
        </p:nvSpPr>
        <p:spPr>
          <a:xfrm>
            <a:off x="-1432" y="1083453"/>
            <a:ext cx="4382196" cy="59093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/>
              <a:buChar char="Ø"/>
              <a:defRPr/>
            </a:pPr>
            <a:r>
              <a:rPr lang="nl-BE" dirty="0">
                <a:solidFill>
                  <a:prstClr val="black"/>
                </a:solidFill>
              </a:rPr>
              <a:t>Op de pagina Algemene info is de  klacht informatie is beschikbaar:</a:t>
            </a:r>
            <a:endParaRPr lang="en-US" dirty="0">
              <a:solidFill>
                <a:prstClr val="black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Wingdings"/>
              <a:buChar char="Ø"/>
              <a:defRPr/>
            </a:pPr>
            <a:endParaRPr lang="nl-BE" dirty="0">
              <a:solidFill>
                <a:prstClr val="black"/>
              </a:solidFill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Arial"/>
              <a:buChar char="•"/>
              <a:defRPr/>
            </a:pPr>
            <a:r>
              <a:rPr lang="nl-BE" dirty="0">
                <a:solidFill>
                  <a:prstClr val="black"/>
                </a:solidFill>
              </a:rPr>
              <a:t>Nummer van de klacht</a:t>
            </a:r>
            <a:endParaRPr lang="en-US" dirty="0">
              <a:solidFill>
                <a:prstClr val="black"/>
              </a:solidFill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Arial"/>
              <a:buChar char="•"/>
              <a:defRPr/>
            </a:pPr>
            <a:r>
              <a:rPr lang="nl-BE" dirty="0">
                <a:solidFill>
                  <a:prstClr val="black"/>
                </a:solidFill>
              </a:rPr>
              <a:t>Ernstgraad/</a:t>
            </a:r>
            <a:r>
              <a:rPr lang="nl-BE" dirty="0" err="1">
                <a:solidFill>
                  <a:prstClr val="black"/>
                </a:solidFill>
              </a:rPr>
              <a:t>Severity</a:t>
            </a:r>
            <a:endParaRPr lang="en-US" dirty="0">
              <a:solidFill>
                <a:prstClr val="black"/>
              </a:solidFill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Arial"/>
              <a:buChar char="•"/>
              <a:defRPr/>
            </a:pPr>
            <a:r>
              <a:rPr lang="nl-BE" dirty="0">
                <a:solidFill>
                  <a:prstClr val="black"/>
                </a:solidFill>
              </a:rPr>
              <a:t>PO/SO </a:t>
            </a:r>
            <a:r>
              <a:rPr lang="nl-BE" dirty="0" err="1">
                <a:solidFill>
                  <a:prstClr val="black"/>
                </a:solidFill>
              </a:rPr>
              <a:t>number</a:t>
            </a:r>
            <a:r>
              <a:rPr lang="nl-BE" dirty="0">
                <a:solidFill>
                  <a:prstClr val="black"/>
                </a:solidFill>
              </a:rPr>
              <a:t> of PO/ SO nummer</a:t>
            </a:r>
            <a:endParaRPr lang="nl-BE" dirty="0">
              <a:solidFill>
                <a:prstClr val="black"/>
              </a:solidFill>
              <a:ea typeface="Calibri"/>
              <a:cs typeface="Calibri"/>
            </a:endParaRPr>
          </a:p>
          <a:p>
            <a:pPr lvl="1">
              <a:defRPr/>
            </a:pPr>
            <a:r>
              <a:rPr lang="nl-BE" dirty="0">
                <a:solidFill>
                  <a:prstClr val="black"/>
                </a:solidFill>
              </a:rPr>
              <a:t> ( bestelnummer</a:t>
            </a:r>
            <a:r>
              <a:rPr lang="nl-BE" dirty="0">
                <a:solidFill>
                  <a:prstClr val="black"/>
                </a:solidFill>
                <a:ea typeface="Calibri" panose="020F0502020204030204"/>
                <a:cs typeface="Calibri" panose="020F0502020204030204"/>
              </a:rPr>
              <a:t> )</a:t>
            </a:r>
            <a:endParaRPr lang="nl-BE">
              <a:solidFill>
                <a:prstClr val="black"/>
              </a:solidFill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Arial"/>
              <a:buChar char="•"/>
              <a:defRPr/>
            </a:pPr>
            <a:r>
              <a:rPr lang="nl-BE" dirty="0">
                <a:solidFill>
                  <a:prstClr val="black"/>
                </a:solidFill>
              </a:rPr>
              <a:t>Categorie van de klacht</a:t>
            </a:r>
            <a:endParaRPr lang="en-US">
              <a:solidFill>
                <a:prstClr val="black"/>
              </a:solidFill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Arial"/>
              <a:buChar char="•"/>
              <a:defRPr/>
            </a:pPr>
            <a:r>
              <a:rPr lang="nl-BE" dirty="0">
                <a:solidFill>
                  <a:prstClr val="black"/>
                </a:solidFill>
              </a:rPr>
              <a:t>Status</a:t>
            </a:r>
            <a:endParaRPr lang="en-US">
              <a:solidFill>
                <a:prstClr val="black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Wingdings"/>
              <a:buChar char="Ø"/>
              <a:defRPr/>
            </a:pPr>
            <a:endParaRPr lang="nl-BE" dirty="0">
              <a:solidFill>
                <a:prstClr val="black"/>
              </a:solidFill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nl-BE" dirty="0">
                <a:solidFill>
                  <a:prstClr val="black"/>
                </a:solidFill>
              </a:rPr>
              <a:t>Open  het klachtenformulier in het zip-bestand in de SAP-bijlage ( heel belangrijk voor verdere gedetailleerde info over de klacht )</a:t>
            </a: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nl-BE" dirty="0">
                <a:solidFill>
                  <a:prstClr val="black"/>
                </a:solidFill>
              </a:rPr>
              <a:t>De Klachtstatus is "In behandeling" voor openstaande klachten</a:t>
            </a:r>
            <a:endParaRPr lang="en-US" dirty="0">
              <a:solidFill>
                <a:prstClr val="black"/>
              </a:solidFill>
            </a:endParaRPr>
          </a:p>
          <a:p>
            <a:pPr marL="285750" indent="-285750">
              <a:buFont typeface="Wingdings"/>
              <a:buChar char="Ø"/>
              <a:defRPr/>
            </a:pPr>
            <a:r>
              <a:rPr lang="nl-BE" dirty="0">
                <a:solidFill>
                  <a:prstClr val="black"/>
                </a:solidFill>
              </a:rPr>
              <a:t>De Klachtstatus wordt verplaatst naar Gesloten of Voortijdig afgesloten wanneer alle taken zijn afgesloten en door de claimmanager zijn geaccepteerd om de klacht te sluiten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lang="en-US">
              <a:solidFill>
                <a:prstClr val="black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98080D5-1AF6-743D-C5E8-AD101DF3F724}"/>
              </a:ext>
            </a:extLst>
          </p:cNvPr>
          <p:cNvSpPr/>
          <p:nvPr/>
        </p:nvSpPr>
        <p:spPr>
          <a:xfrm>
            <a:off x="3441627" y="1718820"/>
            <a:ext cx="342471" cy="1047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2AB7EB0-437E-D81C-E1E1-22446DEE1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467" y="1395261"/>
            <a:ext cx="7816932" cy="405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56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45369F54-A557-5254-23DA-C34F0EF48EE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CBBBE37-052E-AF9C-FA9B-9A3FBE3E4C6D}"/>
              </a:ext>
            </a:extLst>
          </p:cNvPr>
          <p:cNvSpPr txBox="1"/>
          <p:nvPr/>
        </p:nvSpPr>
        <p:spPr>
          <a:xfrm>
            <a:off x="356260" y="469132"/>
            <a:ext cx="9492066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dirty="0"/>
              <a:t>Proces / </a:t>
            </a:r>
            <a:r>
              <a:rPr lang="en-US" sz="2800" dirty="0" err="1"/>
              <a:t>Afsluiting</a:t>
            </a:r>
            <a:r>
              <a:rPr lang="en-US" sz="2800" dirty="0"/>
              <a:t> – </a:t>
            </a:r>
            <a:r>
              <a:rPr lang="en-US" sz="2800" dirty="0" err="1"/>
              <a:t>Klacht</a:t>
            </a:r>
            <a:r>
              <a:rPr lang="en-US" sz="2800" dirty="0"/>
              <a:t> &amp; Taken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37ADA-C578-2858-ACD7-A980546A7293}"/>
              </a:ext>
            </a:extLst>
          </p:cNvPr>
          <p:cNvSpPr txBox="1"/>
          <p:nvPr/>
        </p:nvSpPr>
        <p:spPr>
          <a:xfrm>
            <a:off x="134653" y="1255667"/>
            <a:ext cx="810830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In "Team &amp; </a:t>
            </a:r>
            <a:r>
              <a:rPr lang="nl-BE" sz="1200" dirty="0" err="1"/>
              <a:t>Task</a:t>
            </a:r>
            <a:r>
              <a:rPr lang="nl-BE" sz="1200" dirty="0"/>
              <a:t>/ Team en taken" onder Team worden de verantwoordelijke AM, claimmanager en de contactpersoon van de leverancier getoond</a:t>
            </a: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Claim Manager wordt weergegeven als </a:t>
            </a:r>
            <a:r>
              <a:rPr lang="nl-BE" sz="1200" dirty="0" err="1"/>
              <a:t>Responsible</a:t>
            </a:r>
            <a:r>
              <a:rPr lang="nl-BE" sz="1200" dirty="0"/>
              <a:t> (</a:t>
            </a:r>
            <a:r>
              <a:rPr lang="nl-BE" sz="1200" dirty="0" err="1"/>
              <a:t>Collaboration</a:t>
            </a:r>
            <a:r>
              <a:rPr lang="nl-BE" sz="1200" dirty="0"/>
              <a:t> Plan)</a:t>
            </a: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Contactpersoon leverancier als </a:t>
            </a:r>
            <a:r>
              <a:rPr lang="nl-BE" sz="1200" dirty="0" err="1"/>
              <a:t>Arcelormittal-Supplier</a:t>
            </a:r>
            <a:endParaRPr lang="en-US" sz="1200" dirty="0" err="1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De taken worden vermeld in de "Actielijst" die is toegewezen aan de Leverancier of de Claimmanager</a:t>
            </a:r>
            <a:endParaRPr lang="en-US" sz="1200" dirty="0">
              <a:ea typeface="Calibri"/>
              <a:cs typeface="Calibri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Klik in de  "Actielijst" op het </a:t>
            </a:r>
            <a:r>
              <a:rPr lang="nl-BE" sz="1200" b="1" dirty="0"/>
              <a:t>potloodpictogram </a:t>
            </a:r>
            <a:r>
              <a:rPr lang="nl-BE" sz="1200" dirty="0"/>
              <a:t>om de "Taak" te openen</a:t>
            </a:r>
            <a:endParaRPr lang="en-US" sz="1200" dirty="0">
              <a:ea typeface="Calibri"/>
              <a:cs typeface="Calibri"/>
            </a:endParaRPr>
          </a:p>
          <a:p>
            <a:endParaRPr lang="en-US" sz="1200" dirty="0"/>
          </a:p>
        </p:txBody>
      </p:sp>
      <p:sp>
        <p:nvSpPr>
          <p:cNvPr id="7" name="Arrow: Bent-Up 6">
            <a:extLst>
              <a:ext uri="{FF2B5EF4-FFF2-40B4-BE49-F238E27FC236}">
                <a16:creationId xmlns:a16="http://schemas.microsoft.com/office/drawing/2014/main" id="{AEFCB744-3553-6DB0-A440-3DCCFD426F06}"/>
              </a:ext>
            </a:extLst>
          </p:cNvPr>
          <p:cNvSpPr/>
          <p:nvPr/>
        </p:nvSpPr>
        <p:spPr>
          <a:xfrm rot="5400000">
            <a:off x="-706021" y="3946866"/>
            <a:ext cx="3526809" cy="914400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B8C62C0-2ACE-EC8B-AE19-00AA4A154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571" y="2410563"/>
            <a:ext cx="9165771" cy="3995754"/>
          </a:xfrm>
          <a:prstGeom prst="rect">
            <a:avLst/>
          </a:prstGeom>
        </p:spPr>
      </p:pic>
      <p:sp>
        <p:nvSpPr>
          <p:cNvPr id="5" name="Arrow: Bent 4">
            <a:extLst>
              <a:ext uri="{FF2B5EF4-FFF2-40B4-BE49-F238E27FC236}">
                <a16:creationId xmlns:a16="http://schemas.microsoft.com/office/drawing/2014/main" id="{12900BF8-9071-49F1-C4B9-268EA243D41B}"/>
              </a:ext>
            </a:extLst>
          </p:cNvPr>
          <p:cNvSpPr/>
          <p:nvPr/>
        </p:nvSpPr>
        <p:spPr>
          <a:xfrm rot="5400000">
            <a:off x="7806667" y="864896"/>
            <a:ext cx="865224" cy="2679191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16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45369F54-A557-5254-23DA-C34F0EF48EE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CBBBE37-052E-AF9C-FA9B-9A3FBE3E4C6D}"/>
              </a:ext>
            </a:extLst>
          </p:cNvPr>
          <p:cNvSpPr txBox="1"/>
          <p:nvPr/>
        </p:nvSpPr>
        <p:spPr>
          <a:xfrm>
            <a:off x="356260" y="469132"/>
            <a:ext cx="9492066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/>
              <a:t>Proces / </a:t>
            </a:r>
            <a:r>
              <a:rPr lang="en-US" sz="2800" dirty="0" err="1"/>
              <a:t>Afsluiting</a:t>
            </a:r>
            <a:r>
              <a:rPr lang="en-US" sz="2800"/>
              <a:t> </a:t>
            </a:r>
            <a:r>
              <a:rPr lang="en-US" sz="2800" dirty="0"/>
              <a:t>– </a:t>
            </a:r>
            <a:r>
              <a:rPr lang="en-US" sz="2800" dirty="0" err="1"/>
              <a:t>Klacht</a:t>
            </a:r>
            <a:r>
              <a:rPr lang="en-US" sz="2800"/>
              <a:t> &amp; Taken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37ADA-C578-2858-ACD7-A980546A7293}"/>
              </a:ext>
            </a:extLst>
          </p:cNvPr>
          <p:cNvSpPr txBox="1"/>
          <p:nvPr/>
        </p:nvSpPr>
        <p:spPr>
          <a:xfrm>
            <a:off x="196436" y="1261516"/>
            <a:ext cx="1140344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>
                <a:ea typeface="Calibri"/>
                <a:cs typeface="Calibri"/>
              </a:rPr>
              <a:t>Voeg bij "</a:t>
            </a:r>
            <a:r>
              <a:rPr lang="nl-BE" sz="1200" dirty="0" err="1">
                <a:ea typeface="Calibri"/>
                <a:cs typeface="Calibri"/>
              </a:rPr>
              <a:t>Supplier</a:t>
            </a:r>
            <a:r>
              <a:rPr lang="nl-BE" sz="1200" dirty="0">
                <a:ea typeface="Calibri"/>
                <a:cs typeface="Calibri"/>
              </a:rPr>
              <a:t> </a:t>
            </a:r>
            <a:r>
              <a:rPr lang="nl-BE" sz="1200" dirty="0" err="1">
                <a:ea typeface="Calibri"/>
                <a:cs typeface="Calibri"/>
              </a:rPr>
              <a:t>Comments</a:t>
            </a:r>
            <a:r>
              <a:rPr lang="nl-BE" sz="1200" dirty="0">
                <a:ea typeface="Calibri"/>
                <a:cs typeface="Calibri"/>
              </a:rPr>
              <a:t>/ Leverancierscommentaar " informatie toe betreffende de uitgevoerde analyse , actie of status van de taak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nl-BE" sz="1200" dirty="0">
              <a:ea typeface="Calibri"/>
              <a:cs typeface="Calibri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Klik op de knop Taak sluiten wanneer de taak 100% is uitgevoerd zodat de claimmanager deze kan beoordelen en ermee instemt deze als "Gerealiseerd" te markeren</a:t>
            </a: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De taakstatus wordt gewijzigd in "Gesloten"</a:t>
            </a: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Zodra Claimbeheer accepteert om de taak te voltooien, verandert de status in Gereed</a:t>
            </a:r>
            <a:endParaRPr lang="en-US" sz="1200" dirty="0">
              <a:ea typeface="Calibri"/>
              <a:cs typeface="Calibri"/>
            </a:endParaRPr>
          </a:p>
          <a:p>
            <a:endParaRPr lang="en-US" sz="1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B238EA8-C255-DA03-0400-64946B518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66" y="2550531"/>
            <a:ext cx="9652660" cy="383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99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3F189-C93D-9397-3771-27F2B1ED5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797D029E-8175-D45D-A1FD-9A76564C0A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935B2464-A89A-C5D8-E4A2-F6FA038762D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D22107C-61C3-9140-18FE-5B9E4F52A858}"/>
              </a:ext>
            </a:extLst>
          </p:cNvPr>
          <p:cNvSpPr txBox="1"/>
          <p:nvPr/>
        </p:nvSpPr>
        <p:spPr>
          <a:xfrm>
            <a:off x="356260" y="469132"/>
            <a:ext cx="9492066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dirty="0"/>
              <a:t>Proces / </a:t>
            </a:r>
            <a:r>
              <a:rPr lang="en-US" sz="2800" dirty="0" err="1"/>
              <a:t>Afsluiting</a:t>
            </a:r>
            <a:r>
              <a:rPr lang="en-US" sz="2800" dirty="0"/>
              <a:t> – </a:t>
            </a:r>
            <a:r>
              <a:rPr lang="en-US" sz="2800" dirty="0" err="1"/>
              <a:t>Klacht</a:t>
            </a:r>
            <a:r>
              <a:rPr lang="en-US" sz="2800" dirty="0"/>
              <a:t> &amp; Taken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5C9618-9FFC-0393-503D-5BE227ACD7F5}"/>
              </a:ext>
            </a:extLst>
          </p:cNvPr>
          <p:cNvSpPr txBox="1"/>
          <p:nvPr/>
        </p:nvSpPr>
        <p:spPr>
          <a:xfrm>
            <a:off x="196436" y="1261516"/>
            <a:ext cx="1140344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>
                <a:ea typeface="Calibri"/>
                <a:cs typeface="Calibri"/>
              </a:rPr>
              <a:t>U kan zowel in een taak als op Klachtniveau bij het gedeelte Workflow bijlages en informatie/ vragen  versturen naar de betrokkenen in de klacht</a:t>
            </a:r>
            <a:endParaRPr lang="nl-BE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Voer "Opmerkingen" in , kies bij "verzenden aan" de nodige persoon of personen , voeg bijlages toe  en  klik op de knop "Registreren" om je opmerkingen / vragen te versturen.</a:t>
            </a:r>
            <a:endParaRPr lang="en-US" sz="1200" dirty="0">
              <a:ea typeface="Calibri"/>
              <a:cs typeface="Calibri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BE" sz="1200" dirty="0"/>
              <a:t>Zo verstuur je een bericht naar </a:t>
            </a:r>
            <a:r>
              <a:rPr lang="nl-BE" sz="1200" dirty="0" err="1"/>
              <a:t>oa</a:t>
            </a:r>
            <a:r>
              <a:rPr lang="nl-BE" sz="1200" dirty="0"/>
              <a:t>. Claimmanager. (als u verduidelijkingen nodig heeft om verder te gaan)</a:t>
            </a:r>
            <a:endParaRPr lang="en-US" sz="1200" dirty="0"/>
          </a:p>
          <a:p>
            <a:endParaRPr lang="en-US" sz="1200" dirty="0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2D00FD8-5D5D-53C8-0B52-99C1FB77B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675" y="1904999"/>
            <a:ext cx="6790343" cy="449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37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384C7F82-587C-A0F5-E906-BDB9329A5938}"/>
              </a:ext>
            </a:extLst>
          </p:cNvPr>
          <p:cNvGrpSpPr/>
          <p:nvPr/>
        </p:nvGrpSpPr>
        <p:grpSpPr>
          <a:xfrm>
            <a:off x="-13131" y="-32257"/>
            <a:ext cx="12205131" cy="7062643"/>
            <a:chOff x="-13131" y="-32257"/>
            <a:chExt cx="12205131" cy="7062643"/>
          </a:xfrm>
        </p:grpSpPr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BB675A55-D451-D2B4-35F1-B299D7496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1" b="4691"/>
            <a:stretch/>
          </p:blipFill>
          <p:spPr>
            <a:xfrm>
              <a:off x="2913347" y="1252571"/>
              <a:ext cx="9278653" cy="5605429"/>
            </a:xfrm>
            <a:custGeom>
              <a:avLst/>
              <a:gdLst>
                <a:gd name="connsiteX0" fmla="*/ 4836706 w 6958990"/>
                <a:gd name="connsiteY0" fmla="*/ 0 h 4204072"/>
                <a:gd name="connsiteX1" fmla="*/ 5105370 w 6958990"/>
                <a:gd name="connsiteY1" fmla="*/ 5401 h 4204072"/>
                <a:gd name="connsiteX2" fmla="*/ 6506079 w 6958990"/>
                <a:gd name="connsiteY2" fmla="*/ 215559 h 4204072"/>
                <a:gd name="connsiteX3" fmla="*/ 6958990 w 6958990"/>
                <a:gd name="connsiteY3" fmla="*/ 344984 h 4204072"/>
                <a:gd name="connsiteX4" fmla="*/ 6958990 w 6958990"/>
                <a:gd name="connsiteY4" fmla="*/ 4204072 h 4204072"/>
                <a:gd name="connsiteX5" fmla="*/ 0 w 6958990"/>
                <a:gd name="connsiteY5" fmla="*/ 4204072 h 4204072"/>
                <a:gd name="connsiteX6" fmla="*/ 946497 w 6958990"/>
                <a:gd name="connsiteY6" fmla="*/ 1813869 h 4204072"/>
                <a:gd name="connsiteX7" fmla="*/ 4836706 w 6958990"/>
                <a:gd name="connsiteY7" fmla="*/ 0 h 420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58990" h="4204072">
                  <a:moveTo>
                    <a:pt x="4836706" y="0"/>
                  </a:moveTo>
                  <a:cubicBezTo>
                    <a:pt x="4927033" y="0"/>
                    <a:pt x="5015815" y="2315"/>
                    <a:pt x="5105370" y="5401"/>
                  </a:cubicBezTo>
                  <a:cubicBezTo>
                    <a:pt x="5582478" y="25653"/>
                    <a:pt x="6048296" y="99286"/>
                    <a:pt x="6506079" y="215559"/>
                  </a:cubicBezTo>
                  <a:lnTo>
                    <a:pt x="6958990" y="344984"/>
                  </a:lnTo>
                  <a:lnTo>
                    <a:pt x="6958990" y="4204072"/>
                  </a:lnTo>
                  <a:lnTo>
                    <a:pt x="0" y="4204072"/>
                  </a:lnTo>
                  <a:cubicBezTo>
                    <a:pt x="176021" y="3241973"/>
                    <a:pt x="497181" y="2444982"/>
                    <a:pt x="946497" y="1813869"/>
                  </a:cubicBezTo>
                  <a:cubicBezTo>
                    <a:pt x="1808843" y="603337"/>
                    <a:pt x="3144438" y="0"/>
                    <a:pt x="4836706" y="0"/>
                  </a:cubicBezTo>
                  <a:close/>
                </a:path>
              </a:pathLst>
            </a:custGeom>
          </p:spPr>
        </p:pic>
        <p:pic>
          <p:nvPicPr>
            <p:cNvPr id="7" name="Picture 5" descr="Shape&#10;&#10;Description automatically generated">
              <a:extLst>
                <a:ext uri="{FF2B5EF4-FFF2-40B4-BE49-F238E27FC236}">
                  <a16:creationId xmlns:a16="http://schemas.microsoft.com/office/drawing/2014/main" id="{E7A22E82-1C7C-E1BA-F2F4-FA3326347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1"/>
            <a:stretch/>
          </p:blipFill>
          <p:spPr>
            <a:xfrm>
              <a:off x="-13131" y="-32257"/>
              <a:ext cx="9278652" cy="7062643"/>
            </a:xfrm>
            <a:prstGeom prst="rect">
              <a:avLst/>
            </a:prstGeom>
          </p:spPr>
        </p:pic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C0F2070C-4899-616C-E21D-5B52FD901BF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FAC50BC-0CEB-F053-6214-890C08A22E2E}"/>
              </a:ext>
            </a:extLst>
          </p:cNvPr>
          <p:cNvSpPr txBox="1"/>
          <p:nvPr/>
        </p:nvSpPr>
        <p:spPr>
          <a:xfrm>
            <a:off x="4626195" y="3224288"/>
            <a:ext cx="3389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Bedankt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554023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2ddcf7-40e6-4614-9137-97dbb0c560bc" xsi:nil="true"/>
    <lcf76f155ced4ddcb4097134ff3c332f xmlns="c1b85da8-c504-4369-9971-bacfd3016d60">
      <Terms xmlns="http://schemas.microsoft.com/office/infopath/2007/PartnerControls"/>
    </lcf76f155ced4ddcb4097134ff3c332f>
    <_Flow_SignoffStatus xmlns="c1b85da8-c504-4369-9971-bacfd3016d6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5AE9D694CC004CB7483061D027000B" ma:contentTypeVersion="15" ma:contentTypeDescription="Create a new document." ma:contentTypeScope="" ma:versionID="4d5fe67a246625b6404d99ba6d86f207">
  <xsd:schema xmlns:xsd="http://www.w3.org/2001/XMLSchema" xmlns:xs="http://www.w3.org/2001/XMLSchema" xmlns:p="http://schemas.microsoft.com/office/2006/metadata/properties" xmlns:ns2="c1b85da8-c504-4369-9971-bacfd3016d60" xmlns:ns3="f32ddcf7-40e6-4614-9137-97dbb0c560bc" targetNamespace="http://schemas.microsoft.com/office/2006/metadata/properties" ma:root="true" ma:fieldsID="a9b28a8ab9744fc8f2df567931c9a07e" ns2:_="" ns3:_="">
    <xsd:import namespace="c1b85da8-c504-4369-9971-bacfd3016d60"/>
    <xsd:import namespace="f32ddcf7-40e6-4614-9137-97dbb0c560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85da8-c504-4369-9971-bacfd3016d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32adc4a-80e2-451e-aed1-639643a83f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2ddcf7-40e6-4614-9137-97dbb0c560b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466819c-7136-4b7c-a0ca-132f0173a6df}" ma:internalName="TaxCatchAll" ma:showField="CatchAllData" ma:web="f32ddcf7-40e6-4614-9137-97dbb0c560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E13852-2DB0-4D73-84C4-8BABA31BDB0D}">
  <ds:schemaRefs>
    <ds:schemaRef ds:uri="ab544faf-f2b2-4058-b322-2325e04cc811"/>
    <ds:schemaRef ds:uri="897675ee-1990-4f76-9e36-b4e65c5aa59f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09278d32-0650-4b18-af85-79262d978988"/>
    <ds:schemaRef ds:uri="5d7d0cc6-25fa-49dd-a8fb-dbe2192fd52e"/>
    <ds:schemaRef ds:uri="f32ddcf7-40e6-4614-9137-97dbb0c560bc"/>
    <ds:schemaRef ds:uri="c1b85da8-c504-4369-9971-bacfd3016d60"/>
  </ds:schemaRefs>
</ds:datastoreItem>
</file>

<file path=customXml/itemProps2.xml><?xml version="1.0" encoding="utf-8"?>
<ds:datastoreItem xmlns:ds="http://schemas.openxmlformats.org/officeDocument/2006/customXml" ds:itemID="{0E6CBCF7-C214-4BD5-8125-8E4DD1F455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0F53E3-0C9D-4839-A5FC-AEDF3FAC82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b85da8-c504-4369-9971-bacfd3016d60"/>
    <ds:schemaRef ds:uri="f32ddcf7-40e6-4614-9137-97dbb0c560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580</Words>
  <Application>Microsoft Office PowerPoint</Application>
  <PresentationFormat>Widescreen</PresentationFormat>
  <Paragraphs>54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mahendran.thirumalaiswamy@arcelormittal.com</dc:creator>
  <cp:lastModifiedBy>Van Derschueren, Kathy</cp:lastModifiedBy>
  <cp:revision>34</cp:revision>
  <cp:lastPrinted>2025-06-18T09:39:16Z</cp:lastPrinted>
  <dcterms:created xsi:type="dcterms:W3CDTF">2024-05-27T12:31:26Z</dcterms:created>
  <dcterms:modified xsi:type="dcterms:W3CDTF">2026-04-16T09:00:39Z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0x010100415AE9D694CC004CB7483061D027000B</vt:lpwstr>
  </property>
  <property fmtid="{D5CDD505-2E9C-101B-9397-08002B2CF9AE}" pid="3" name="MediaServiceImageTags">
    <vt:lpwstr/>
  </property>
  <property fmtid="{D5CDD505-2E9C-101B-9397-08002B2CF9AE}" pid="4" name="_dlc_DocIdItemGuid">
    <vt:lpwstr>a879dd42-8892-4651-b87e-56e803ecd611</vt:lpwstr>
  </property>
</Properties>
</file>