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290" r:id="rId5"/>
    <p:sldId id="339" r:id="rId6"/>
    <p:sldId id="340" r:id="rId7"/>
    <p:sldId id="341" r:id="rId8"/>
    <p:sldId id="342" r:id="rId9"/>
    <p:sldId id="343" r:id="rId10"/>
    <p:sldId id="349" r:id="rId11"/>
    <p:sldId id="344" r:id="rId12"/>
    <p:sldId id="346" r:id="rId13"/>
    <p:sldId id="350" r:id="rId14"/>
    <p:sldId id="351" r:id="rId15"/>
    <p:sldId id="352" r:id="rId16"/>
    <p:sldId id="353" r:id="rId17"/>
    <p:sldId id="292" r:id="rId18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0B8F4"/>
    <a:srgbClr val="A8C8F6"/>
    <a:srgbClr val="FF3700"/>
    <a:srgbClr val="0099FF"/>
    <a:srgbClr val="9BD4FF"/>
    <a:srgbClr val="85CBFF"/>
    <a:srgbClr val="1111D5"/>
    <a:srgbClr val="69696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65D08B-79C9-485D-A876-9F63BA201D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7F194B-4125-45EA-9042-E9682F337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5030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5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703CFA7-A538-4501-859A-21256EBD7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7C43110-7893-4132-8872-7964F9A4CE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A44342B-3089-4622-91B7-14FDB45E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5E5C279-D9D3-4F4D-A16B-830F2086E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D11CD-153A-014B-8473-9D9528003D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91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orient="horz" pos="2539" userDrawn="1">
          <p15:clr>
            <a:srgbClr val="FBAE40"/>
          </p15:clr>
        </p15:guide>
        <p15:guide id="4" pos="193" userDrawn="1">
          <p15:clr>
            <a:srgbClr val="FBAE40"/>
          </p15:clr>
        </p15:guide>
        <p15:guide id="5" pos="55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564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1D067FA-704F-4565-BD79-FEDF669F1E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393F749-AC7C-4FC3-8474-84925B26C1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DF99922-1635-4F71-88B4-1E28F3F2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13FA47A-9E60-7C45-BAC1-5BB4D7BFA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8881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7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orient="horz" pos="2845" userDrawn="1">
          <p15:clr>
            <a:srgbClr val="FBAE40"/>
          </p15:clr>
        </p15:guide>
        <p15:guide id="4" pos="19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5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A5DEB5-22C5-476C-A468-B2DD9C35F6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1EBDCD7-77A5-4BC7-96F7-DED46AF71E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504EB2-1848-44C8-9FAD-B72B04C0D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DC2FC-5160-BB48-8152-2941FC5777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615AB5E-0C86-BB44-A5E2-E04F5E251F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91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orient="horz" pos="2845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63F7A3-D2B3-45F4-BD1B-57C8EA1499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AC47872-D543-4BEF-BA7A-CB53103BE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E9AE11-EE74-483E-A73A-9C916D29CA6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1DA9F3-AC85-6A4E-BE52-E8DB763958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8049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5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AAC17B3-09B8-46B1-86DA-C442998FCF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E7CD3C6-BAEE-46A0-B9A3-D5C64251D7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243F8BA-4DDF-4B73-ADD4-92881531B26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C1E16F-74C5-F849-A8D3-197AB6710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748EB0-AF6A-954E-80B0-F1F74302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A8CD73C-7723-E14B-85A6-38A5D5288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1BFF13-D877-F74E-A5B0-A85CEE173C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00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orient="horz" pos="2539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F719EB-2A7D-4C10-A9AD-0BBE86E0A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A2E85CE-3AE3-4AA3-A5BD-94D69F59F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37F3403-5329-4785-8644-DEA2BBBC78A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96D6C5-1818-EE46-BC2E-2EB5D5195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39C7963-93F6-3C4E-8554-C1DB9E01C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D853B77-D0ED-5E42-8937-A010E9A28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406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81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AAA88FF-220D-4AB3-8B0B-A6CD876FFE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F182B43-455B-4FEE-A520-1F6EAE4110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D5B65EE-5102-41C9-B44A-138C2047366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AD367-C7CD-7F4E-8AE4-1B9579E3A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77D866E-2E81-AB4C-9A05-F09D4751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9EF25C3-C469-4A4F-8D0F-1D7FB7AEA8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521330D-F5C7-554D-8E32-F75B8231D9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9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81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9B239F7-4580-4877-A474-73AB5A8C1A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2198827-0937-46D7-814E-35835DBB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F4DA6BB4-B5F8-4CFD-A8CC-C91F91FD6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982340-1903-2B4A-9E4E-2021DF377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738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81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00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0269937-71BB-431E-9FD6-143D300E3E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54D18F0B-AD1B-4280-9391-E43F6EE6E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F61CD0A1-F5EF-454F-91DF-8A01F4A3E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8FFF5C-1BC2-8D4B-85B4-42B048AB0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39576AB-B6C8-0848-97E2-44017EC4E3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42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11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C06F53-3CC1-4031-A3A6-25EFE8BFF45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3679C8-D7F6-42B6-A820-69300FFA83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89FDE3E-96D4-4AD1-9713-69A9346A80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849DF84-F6E7-4FC4-BE68-958DE9AB1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09E86CD-F177-9C47-B9E0-ED1CACFA12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567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A679CA-26BE-4AEB-AE86-9549F8207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92FE2F2-12F1-48D8-B264-6B2C7808A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76097A1-4426-4925-8ED0-37212128E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99720-C445-D94C-A2E8-033061F5E06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93D6FB-A976-0D42-A7E1-B7FC0FEC7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46ECE55-60D8-1D42-B1F2-A7147B7F66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19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1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403" indent="0">
              <a:buNone/>
              <a:defRPr sz="1200" b="1">
                <a:solidFill>
                  <a:schemeClr val="bg1"/>
                </a:solidFill>
              </a:defRPr>
            </a:lvl2pPr>
            <a:lvl3pPr marL="408384" indent="0">
              <a:buNone/>
              <a:defRPr sz="1200" b="1">
                <a:solidFill>
                  <a:schemeClr val="bg1"/>
                </a:solidFill>
              </a:defRPr>
            </a:lvl3pPr>
            <a:lvl4pPr marL="608410" indent="0">
              <a:buNone/>
              <a:defRPr sz="1200" b="1">
                <a:solidFill>
                  <a:schemeClr val="bg1"/>
                </a:solidFill>
              </a:defRPr>
            </a:lvl4pPr>
            <a:lvl5pPr marL="81200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99AAB31-0C28-4F5C-8211-6792AD6BAE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73E5C5B2-229A-4AE8-80AE-98482FD293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D79415E-1EEA-4ABA-9894-961154D56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261DD9-017C-BC45-B9E9-4A289EB4E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89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53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305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1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403" indent="0">
              <a:buNone/>
              <a:defRPr sz="1200" b="1">
                <a:solidFill>
                  <a:schemeClr val="bg1"/>
                </a:solidFill>
              </a:defRPr>
            </a:lvl2pPr>
            <a:lvl3pPr marL="408384" indent="0">
              <a:buNone/>
              <a:defRPr sz="1200" b="1">
                <a:solidFill>
                  <a:schemeClr val="bg1"/>
                </a:solidFill>
              </a:defRPr>
            </a:lvl3pPr>
            <a:lvl4pPr marL="608410" indent="0">
              <a:buNone/>
              <a:defRPr sz="1200" b="1">
                <a:solidFill>
                  <a:schemeClr val="bg1"/>
                </a:solidFill>
              </a:defRPr>
            </a:lvl4pPr>
            <a:lvl5pPr marL="81200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73669A0-0EBD-4456-867A-A9328E8289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01D65FF6-D640-4BF1-BF72-8E43AE10D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E6EF7406-C576-4848-97C7-AAA7FC175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C582A0E-9430-634A-9419-DFBA800AEC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A29E133-93B4-2F44-87CD-5B71EE62D0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2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39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5AA67F-D774-4717-932C-F0B29822B9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BA5458A-D52A-4182-9D4F-B733461BD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B4092C3-EE46-4DDC-9B63-41F7B085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A7F938-8874-D547-8D0E-7CDD13CA79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819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284587B-1CDA-4876-A793-514BF8C6E9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34C3E2D-DFBD-4199-9925-A48E0A084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53F276A-A474-4D15-B610-649F7439C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49E691-BB78-AD4F-9E18-1D3065F2A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4077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864E540-FF59-4025-8314-E98F695F93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A6C897A3-6BB6-4DE3-A141-15C36C89E8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1B1DC07-E33B-4ABF-8144-061A20796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988E372-5EE9-7642-AB53-E7282EA4F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DCA48CE-0CC7-7246-AC4A-F253A445FC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1D130F5-5749-41B7-83E7-606999E816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DEA80CA-6343-47F9-8111-C0231C91C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6BF80E-F726-4844-9E12-485EE1B55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062487-7D01-E446-ABAA-916EA7770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D7CC6F3-F341-3943-BBB4-4F6FB87458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89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2828" userDrawn="1">
          <p15:clr>
            <a:srgbClr val="FBAE40"/>
          </p15:clr>
        </p15:guide>
        <p15:guide id="4" orient="horz" pos="599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1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403" indent="0">
              <a:buNone/>
              <a:defRPr/>
            </a:lvl2pPr>
            <a:lvl3pPr marL="408384" indent="0">
              <a:buNone/>
              <a:defRPr/>
            </a:lvl3pPr>
            <a:lvl4pPr marL="608410" indent="0">
              <a:buNone/>
              <a:defRPr/>
            </a:lvl4pPr>
            <a:lvl5pPr marL="81200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F33A73F-A895-4C94-95A9-FA03D023DC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3854CEC-8BEC-4939-A1B8-8CF314019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89176665-5609-4739-99EF-C6DD9E6E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2714CB-08FE-0E43-B4B6-AF59CE0D6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600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51" userDrawn="1">
          <p15:clr>
            <a:srgbClr val="FBAE40"/>
          </p15:clr>
        </p15:guide>
        <p15:guide id="3" orient="horz" pos="583" userDrawn="1">
          <p15:clr>
            <a:srgbClr val="FBAE40"/>
          </p15:clr>
        </p15:guide>
        <p15:guide id="4" orient="horz" pos="265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1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403" indent="0">
              <a:buNone/>
              <a:defRPr/>
            </a:lvl2pPr>
            <a:lvl3pPr marL="408384" indent="0">
              <a:buNone/>
              <a:defRPr/>
            </a:lvl3pPr>
            <a:lvl4pPr marL="608410" indent="0">
              <a:buNone/>
              <a:defRPr/>
            </a:lvl4pPr>
            <a:lvl5pPr marL="81200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1CF5AC5-B762-40BA-8D84-8B53B1913B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19275034-B9ED-4823-909A-12B30A9F76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88FE6AD-0E6A-4DFF-968C-8FA51A58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CE05C8B-8078-CA41-9702-0441C6AE5C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582F237-FB01-4B47-8BC9-C65B951971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25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657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pos="19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6305" y="945356"/>
            <a:ext cx="8531705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C41700-2D2A-45F9-9EDA-9C15BE259D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9146766-47FE-4CE2-AE7C-090A18DDE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BDAAD77-6F4E-44AE-B736-747FA11E6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036206-DB40-0946-90A7-F57B72D471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0251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657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5991" y="945356"/>
            <a:ext cx="8514160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74" y="270000"/>
            <a:ext cx="8514326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EC811AB3-08A2-42D8-BAD1-10F430F806C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101D9CA6-E7A6-4F8E-BCDC-92FD8C517F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1CFB748-A719-4D85-A6DD-3352DA8AD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4FCE512-B788-2743-B24C-33F98E72A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0632BB2-6CFF-5A4D-A38F-68125D8B47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19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orient="horz" pos="2657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D34DC55-E80B-49CF-A9E7-E92A3344AB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F817B644-46E0-4874-8B2A-29A19663A0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F727A25-77B3-467E-80AA-72599073E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B3978-8071-6A4A-BCD0-E327E9870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2044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orient="horz" pos="2828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C232D2C-F4B9-45D5-AD68-A4F1841918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6571FD5-A86C-4B93-BC84-347668B986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BBF4B1A-5C5F-4934-A0FE-ABF3029C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1384-CC6B-8D49-862E-AFC7F823E3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6240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FD265D2-2064-42AD-838B-312D03F08D0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EE3BA67-9DF6-413F-A0AA-4A4C9D1C0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3BE80059-ABCE-424A-BF38-C05EF8156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4D043F-8789-0248-A98A-F359DBA72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EF6FA21-336A-F647-B102-51992C59DF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03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4C3CA4E-7F21-304D-9F4A-8B07248A6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7F40858-2CD7-FE45-A2F8-0FDCC2F29C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42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4E4E7-45AA-3E4A-95AB-894672A4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388" y="2242037"/>
            <a:ext cx="4049603" cy="22399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15DFC-9328-B14E-A285-03ABEF1555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70438" y="2242036"/>
            <a:ext cx="4049712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0044A0-A316-E247-A000-7A157FEF2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7099E3C-EACD-DE47-9BC7-99AC4CB611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1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F3E35-7BAC-4DAC-BF73-B39646774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E0521D8-6A60-4405-94E6-87B45B43D5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3790A2-3ED4-476F-AF15-FF864ED22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1B33D0-BDFD-A646-8606-99083F58B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3155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D8D745-A917-4544-B52C-C167B938F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8736158-736B-4C99-AE3E-5DE67DF6BB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403315-6CB3-4D1B-932F-9111D4E0A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EA66CC-1E16-FA43-950B-42C28BA0C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501E54-557F-9B4F-AA23-CC2DB54C46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6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919A1E-AF03-4E65-AB90-7B16340F5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93099D-53F9-451B-BF59-BB728B400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CD7FB87-9E67-43F8-AAED-2A70B2777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E20018B4-4626-1A4B-9344-746CC8AD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5F03B-012D-5B4A-BC3C-5084689584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62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2"/>
            </p:custDataLst>
          </p:nvPr>
        </p:nvGraphicFramePr>
        <p:xfrm>
          <a:off x="1619" y="1195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3" imgW="360" imgH="360" progId="">
                  <p:embed/>
                </p:oleObj>
              </mc:Choice>
              <mc:Fallback>
                <p:oleObj name="think-cell Slide" r:id="rId33" imgW="360" imgH="360" progId="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" y="1195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5991" y="270000"/>
            <a:ext cx="851400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91" y="945000"/>
            <a:ext cx="8514009" cy="35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5991" y="4751461"/>
            <a:ext cx="1296000" cy="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lang="en-GB" sz="450" smtClea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dirty="0"/>
              <a:t>Page </a:t>
            </a:r>
            <a:fld id="{72A704F9-61CA-4770-B270-3EB3A3A14010}" type="slidenum">
              <a:rPr smtClean="0"/>
              <a:pPr>
                <a:defRPr/>
              </a:pPr>
              <a:t>‹#›</a:t>
            </a:fld>
            <a:endParaRPr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E89B35-29B3-DC47-93BE-2174618229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0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741" r:id="rId2"/>
    <p:sldLayoutId id="2147483742" r:id="rId3"/>
    <p:sldLayoutId id="2147483743" r:id="rId4"/>
    <p:sldLayoutId id="2147483676" r:id="rId5"/>
    <p:sldLayoutId id="2147483744" r:id="rId6"/>
    <p:sldLayoutId id="2147483733" r:id="rId7"/>
    <p:sldLayoutId id="2147483745" r:id="rId8"/>
    <p:sldLayoutId id="2147483738" r:id="rId9"/>
    <p:sldLayoutId id="2147483750" r:id="rId10"/>
    <p:sldLayoutId id="2147483756" r:id="rId11"/>
    <p:sldLayoutId id="2147483757" r:id="rId12"/>
    <p:sldLayoutId id="2147483740" r:id="rId13"/>
    <p:sldLayoutId id="2147483751" r:id="rId14"/>
    <p:sldLayoutId id="2147483734" r:id="rId15"/>
    <p:sldLayoutId id="2147483735" r:id="rId16"/>
    <p:sldLayoutId id="2147483752" r:id="rId17"/>
    <p:sldLayoutId id="2147483753" r:id="rId18"/>
    <p:sldLayoutId id="2147483739" r:id="rId19"/>
    <p:sldLayoutId id="2147483747" r:id="rId20"/>
    <p:sldLayoutId id="2147483746" r:id="rId21"/>
    <p:sldLayoutId id="2147483748" r:id="rId22"/>
    <p:sldLayoutId id="2147483736" r:id="rId23"/>
    <p:sldLayoutId id="2147483737" r:id="rId24"/>
    <p:sldLayoutId id="2147483754" r:id="rId25"/>
    <p:sldLayoutId id="2147483755" r:id="rId26"/>
    <p:sldLayoutId id="2147483758" r:id="rId27"/>
    <p:sldLayoutId id="2147483678" r:id="rId28"/>
    <p:sldLayoutId id="2147483749" r:id="rId29"/>
    <p:sldLayoutId id="2147483679" r:id="rId30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i="0" baseline="0">
          <a:solidFill>
            <a:schemeClr val="tx1"/>
          </a:solidFill>
          <a:latin typeface="+mj-lt"/>
          <a:ea typeface="MS PGothic" pitchFamily="34" charset="-128"/>
          <a:cs typeface="MS P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186300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405000" indent="-20359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607219" indent="-19883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810816" indent="-20240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1014413" indent="-20240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13573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6pPr>
      <a:lvl7pPr marL="17002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7pPr>
      <a:lvl8pPr marL="20431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8pPr>
      <a:lvl9pPr marL="23860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sv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igipace-suppliers.arcelormittal.com/page.aspx/en/usr/logi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sv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20C7FC-9830-AB47-A020-F7D213DE9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" r="3431"/>
          <a:stretch/>
        </p:blipFill>
        <p:spPr>
          <a:xfrm>
            <a:off x="2185010" y="939428"/>
            <a:ext cx="6958990" cy="4204072"/>
          </a:xfrm>
          <a:custGeom>
            <a:avLst/>
            <a:gdLst>
              <a:gd name="connsiteX0" fmla="*/ 4836706 w 6958990"/>
              <a:gd name="connsiteY0" fmla="*/ 0 h 4204072"/>
              <a:gd name="connsiteX1" fmla="*/ 5105370 w 6958990"/>
              <a:gd name="connsiteY1" fmla="*/ 5401 h 4204072"/>
              <a:gd name="connsiteX2" fmla="*/ 6506079 w 6958990"/>
              <a:gd name="connsiteY2" fmla="*/ 215559 h 4204072"/>
              <a:gd name="connsiteX3" fmla="*/ 6958990 w 6958990"/>
              <a:gd name="connsiteY3" fmla="*/ 344984 h 4204072"/>
              <a:gd name="connsiteX4" fmla="*/ 6958990 w 6958990"/>
              <a:gd name="connsiteY4" fmla="*/ 4204072 h 4204072"/>
              <a:gd name="connsiteX5" fmla="*/ 0 w 6958990"/>
              <a:gd name="connsiteY5" fmla="*/ 4204072 h 4204072"/>
              <a:gd name="connsiteX6" fmla="*/ 946497 w 6958990"/>
              <a:gd name="connsiteY6" fmla="*/ 1813869 h 4204072"/>
              <a:gd name="connsiteX7" fmla="*/ 4836706 w 6958990"/>
              <a:gd name="connsiteY7" fmla="*/ 0 h 4204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58990" h="4204072">
                <a:moveTo>
                  <a:pt x="4836706" y="0"/>
                </a:moveTo>
                <a:cubicBezTo>
                  <a:pt x="4927033" y="0"/>
                  <a:pt x="5015815" y="2315"/>
                  <a:pt x="5105370" y="5401"/>
                </a:cubicBezTo>
                <a:cubicBezTo>
                  <a:pt x="5582478" y="25653"/>
                  <a:pt x="6048296" y="99286"/>
                  <a:pt x="6506079" y="215559"/>
                </a:cubicBezTo>
                <a:lnTo>
                  <a:pt x="6958990" y="344984"/>
                </a:lnTo>
                <a:lnTo>
                  <a:pt x="6958990" y="4204072"/>
                </a:lnTo>
                <a:lnTo>
                  <a:pt x="0" y="4204072"/>
                </a:lnTo>
                <a:cubicBezTo>
                  <a:pt x="176021" y="3241973"/>
                  <a:pt x="497181" y="2444982"/>
                  <a:pt x="946497" y="1813869"/>
                </a:cubicBezTo>
                <a:cubicBezTo>
                  <a:pt x="1808843" y="603337"/>
                  <a:pt x="3144438" y="0"/>
                  <a:pt x="4836706" y="0"/>
                </a:cubicBezTo>
                <a:close/>
              </a:path>
            </a:pathLst>
          </a:cu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3F876C65-1369-EC4A-818D-4C84756387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11961" cy="5143500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91F0443-F0B7-B94A-913E-32B69E83021B}"/>
              </a:ext>
            </a:extLst>
          </p:cNvPr>
          <p:cNvSpPr txBox="1">
            <a:spLocks/>
          </p:cNvSpPr>
          <p:nvPr/>
        </p:nvSpPr>
        <p:spPr>
          <a:xfrm>
            <a:off x="260266" y="254665"/>
            <a:ext cx="7379189" cy="26115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Anleitung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en-US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Lieferanten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bearbeitet man eine Reklamation in </a:t>
            </a:r>
            <a:r>
              <a:rPr lang="de-DE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digiPACE</a:t>
            </a:r>
            <a:r>
              <a:rPr lang="de-DE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E8D6E8C5-8E66-5A4C-966C-191830348208}"/>
              </a:ext>
            </a:extLst>
          </p:cNvPr>
          <p:cNvSpPr txBox="1">
            <a:spLocks/>
          </p:cNvSpPr>
          <p:nvPr/>
        </p:nvSpPr>
        <p:spPr>
          <a:xfrm>
            <a:off x="260266" y="1179743"/>
            <a:ext cx="2029172" cy="2919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12.06.2025</a:t>
            </a:r>
            <a:b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Stephanie Becht / EPO Hub Germany Flat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3F30AA8-2B58-254C-9B9C-D6CE041F93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8677" y="-1979"/>
            <a:ext cx="1656766" cy="862695"/>
          </a:xfrm>
          <a:prstGeom prst="rect">
            <a:avLst/>
          </a:prstGeom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C671359-EF44-FC4B-A795-D01B74F3EB1F}"/>
              </a:ext>
            </a:extLst>
          </p:cNvPr>
          <p:cNvSpPr txBox="1">
            <a:spLocks/>
          </p:cNvSpPr>
          <p:nvPr/>
        </p:nvSpPr>
        <p:spPr>
          <a:xfrm>
            <a:off x="0" y="5273232"/>
            <a:ext cx="3850989" cy="752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***Changing imagery***</a:t>
            </a:r>
            <a:b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   Right click on the image and select ‘Change picture’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   Choose your replacement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   Use the crop tool to scale and position within the shape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8D3D353-BECF-A649-F838-40F653623F5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3ED93E-E6BB-847D-EDA9-1F23E941A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049F0FD-F952-D4FC-5D0B-21D6BEBC62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6088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A1AA9-3A73-1E6B-B33C-242949A46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l-PL" dirty="0" err="1"/>
              <a:t>Inhaltsverzeichnis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A6AB7F-7937-C32C-72EF-71422D0AF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Verbesserungspläne / Reklamationen - </a:t>
            </a:r>
            <a:r>
              <a:rPr lang="de-DE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endParaRPr lang="de-DE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Aufrufen der Reklamation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Reklamationen/Aufgaben abschließen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987B205-A339-A02D-35F1-ECD595D4BB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68F862-9023-8E25-479C-72E14DF84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9BF9D2B-1D76-3BF0-2569-F5C20075BA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520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CC9B2-89F5-B17E-4FED-8713EEB83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D807B7-0A5C-ECD9-0425-7E2F868E3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l-PL" dirty="0" err="1"/>
              <a:t>Vorteile</a:t>
            </a:r>
            <a:r>
              <a:rPr lang="en-US" altLang="pl-PL" dirty="0"/>
              <a:t> der </a:t>
            </a:r>
            <a:r>
              <a:rPr lang="en-US" altLang="pl-PL" dirty="0" err="1"/>
              <a:t>Bearbeitung</a:t>
            </a:r>
            <a:r>
              <a:rPr lang="en-US" altLang="pl-PL" dirty="0"/>
              <a:t> von </a:t>
            </a:r>
            <a:r>
              <a:rPr lang="en-US" altLang="pl-PL" dirty="0" err="1"/>
              <a:t>Reklamationen</a:t>
            </a:r>
            <a:r>
              <a:rPr lang="en-US" altLang="pl-PL" dirty="0"/>
              <a:t> in </a:t>
            </a:r>
            <a:r>
              <a:rPr lang="en-US" altLang="pl-PL" dirty="0" err="1"/>
              <a:t>digiPACE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FB370E-4056-B1C3-1EB7-E7E895A78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2" indent="0">
              <a:lnSpc>
                <a:spcPct val="103000"/>
              </a:lnSpc>
              <a:spcAft>
                <a:spcPts val="600"/>
              </a:spcAft>
              <a:buNone/>
              <a:defRPr/>
            </a:pP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Das </a:t>
            </a:r>
            <a:r>
              <a:rPr lang="de-DE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-Online-Tool von ArcelorMittal kann jetzt zur Verwaltung von Reklamationen verwendet werden.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endParaRPr lang="de-DE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2" indent="0">
              <a:lnSpc>
                <a:spcPct val="103000"/>
              </a:lnSpc>
              <a:spcAft>
                <a:spcPts val="600"/>
              </a:spcAft>
              <a:buNone/>
              <a:defRPr/>
            </a:pPr>
            <a:r>
              <a:rPr lang="de-DE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Wichtigste Merkmale: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Pflege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Digitale Pflege der gesamten Kommunikation an einem Ort.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Verantwortlichkeiten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Zuweisung an verantwortliche Personen sowohl auf AM- als auch auf Lieferantenseite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Verfügbarkeit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Die gesamte Kommunikation erfolgt über ein Tool, das jederzeit zugänglich ist.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Benachrichtigungen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Sofortige Benachrichtigungen per E-Mail erhalten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Gemeinsame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Plattform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Lieferant und Claim Manager nutzen eine gemeinsame Plattform</a:t>
            </a:r>
          </a:p>
          <a:p>
            <a:pPr>
              <a:lnSpc>
                <a:spcPct val="103000"/>
              </a:lnSpc>
              <a:spcAft>
                <a:spcPts val="600"/>
              </a:spcAft>
              <a:defRPr/>
            </a:pPr>
            <a:r>
              <a:rPr lang="de-DE" sz="12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Sicherheit</a:t>
            </a:r>
            <a:r>
              <a:rPr lang="de-D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Zugriffsbeschränkungen auf Basis von Organisation, Warengruppen und Profilen</a:t>
            </a:r>
            <a:endParaRPr lang="pl-PL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791CA3-329E-8BD2-9F84-D67B84BAA0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80685B-DE0C-15A3-336C-CD95A13C5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7425985-A4C9-84DC-9D85-23D7E66028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552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888ED6-5E07-D1EC-9ED4-75ACF51C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aufrufen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84F573-8951-544F-1F85-6B5E0915A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altLang="pl-PL" sz="1200" dirty="0">
                <a:latin typeface="+mn-lt"/>
                <a:ea typeface="+mn-ea"/>
              </a:rPr>
              <a:t>Melden Sie sich bei </a:t>
            </a:r>
            <a:r>
              <a:rPr lang="de-DE" altLang="pl-PL" sz="1200" dirty="0" err="1">
                <a:latin typeface="+mn-lt"/>
                <a:ea typeface="+mn-ea"/>
              </a:rPr>
              <a:t>digiPACE</a:t>
            </a:r>
            <a:r>
              <a:rPr lang="de-DE" altLang="pl-PL" sz="1200" dirty="0">
                <a:latin typeface="+mn-lt"/>
                <a:ea typeface="+mn-ea"/>
              </a:rPr>
              <a:t> mit Ihrem Benutzer und Passwort über den unten stehenden Link an:</a:t>
            </a:r>
            <a:br>
              <a:rPr lang="de-DE" altLang="pl-PL" sz="1200" dirty="0">
                <a:latin typeface="+mn-lt"/>
                <a:ea typeface="+mn-ea"/>
              </a:rPr>
            </a:br>
            <a:r>
              <a:rPr lang="de-DE" dirty="0">
                <a:hlinkClick r:id="rId2" tooltip="https://digipace-suppliers.arcelormittal.com/page.aspx/en/usr/login"/>
              </a:rPr>
              <a:t>https://digipace-suppliers.arcelormittal.com/page.aspx/en/usr/login</a:t>
            </a:r>
            <a:endParaRPr lang="de-DE" altLang="pl-PL" sz="1200" dirty="0">
              <a:latin typeface="+mn-lt"/>
              <a:ea typeface="+mn-ea"/>
            </a:endParaRPr>
          </a:p>
          <a:p>
            <a:endParaRPr lang="de-DE" dirty="0"/>
          </a:p>
          <a:p>
            <a:r>
              <a:rPr lang="de-DE" dirty="0"/>
              <a:t>Klicken Sie auf Leistung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Verbesserungsmaßnahme, um zu den Reklamationen zu gelangen.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254904-6DAE-4991-0202-524A5756A8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1F1F01-8A8C-0BBB-2DFB-BDC56E24F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D91B8B6-0D86-5B62-F7E6-72061E4CAC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019A56-EE44-DB52-8B0C-41CC8FC9B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40" y="1543157"/>
            <a:ext cx="6480000" cy="276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6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F43DB-A27F-01EA-5169-E5A107EE8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72C1A5-D26A-AB76-8C4C-52EE8964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aufrufen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10348A-41C8-4179-40D9-47C45A255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altLang="pl-PL" sz="1200" dirty="0">
                <a:latin typeface="+mn-lt"/>
                <a:ea typeface="+mn-ea"/>
              </a:rPr>
              <a:t>Geben Sie die in der E-Mail erhaltene Reklamationsnummer in das Feld </a:t>
            </a:r>
            <a:r>
              <a:rPr lang="en-US" altLang="pl-PL" sz="1200" dirty="0">
                <a:latin typeface="+mn-lt"/>
                <a:ea typeface="+mn-ea"/>
              </a:rPr>
              <a:t>“Claim Number” und </a:t>
            </a:r>
            <a:r>
              <a:rPr lang="en-US" altLang="pl-PL" sz="1200" dirty="0" err="1">
                <a:latin typeface="+mn-lt"/>
                <a:ea typeface="+mn-ea"/>
              </a:rPr>
              <a:t>starten</a:t>
            </a:r>
            <a:r>
              <a:rPr lang="en-US" altLang="pl-PL" sz="1200" dirty="0">
                <a:latin typeface="+mn-lt"/>
                <a:ea typeface="+mn-ea"/>
              </a:rPr>
              <a:t> Sie die </a:t>
            </a:r>
            <a:r>
              <a:rPr lang="en-US" altLang="pl-PL" sz="1200" dirty="0" err="1">
                <a:latin typeface="+mn-lt"/>
                <a:ea typeface="+mn-ea"/>
              </a:rPr>
              <a:t>Suche</a:t>
            </a:r>
            <a:r>
              <a:rPr lang="en-US" altLang="pl-PL" sz="1200" dirty="0">
                <a:latin typeface="+mn-lt"/>
                <a:ea typeface="+mn-ea"/>
              </a:rPr>
              <a:t> </a:t>
            </a:r>
            <a:r>
              <a:rPr lang="en-US" altLang="pl-PL" sz="1200" dirty="0" err="1">
                <a:latin typeface="+mn-lt"/>
                <a:ea typeface="+mn-ea"/>
              </a:rPr>
              <a:t>mit</a:t>
            </a:r>
            <a:r>
              <a:rPr lang="en-US" altLang="pl-PL" sz="1200" dirty="0">
                <a:latin typeface="+mn-lt"/>
                <a:ea typeface="+mn-ea"/>
              </a:rPr>
              <a:t> dem </a:t>
            </a:r>
            <a:r>
              <a:rPr lang="de-DE" dirty="0"/>
              <a:t>Button „Suchen“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Wählen Sie die erforderlichen Filterwerte aus und klicken Sie auf „Suchen“, um eine auf den Filterkriterien basierende Anzeige zu erhalten.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F42E59C-9821-2CC7-5D88-57C18C2B8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EA2D01-39AC-167F-B15B-ECC6FFA63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7997C42-54FE-22EE-CDD3-5E05C342134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DEE7B75-E2DA-F051-3F95-BB18F19AD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91" y="1079081"/>
            <a:ext cx="5760000" cy="144842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76F841F-77AA-FE15-7072-5135A6EC9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72" y="3248112"/>
            <a:ext cx="5760000" cy="16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06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8DA8A-5BDE-B6A5-F6ED-C15E7B756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B5D1086-A106-4CD0-0826-01EC8182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419" y="1064402"/>
            <a:ext cx="6120000" cy="28227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CC20C07-3905-219F-D370-A2D9030C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62E92D-64C9-714D-EB61-FDDBD72AB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3216868" cy="3078000"/>
          </a:xfrm>
        </p:spPr>
        <p:txBody>
          <a:bodyPr/>
          <a:lstStyle/>
          <a:p>
            <a:r>
              <a:rPr lang="de-DE" altLang="pl-PL" dirty="0">
                <a:ea typeface="+mn-ea"/>
              </a:rPr>
              <a:t>Im Reiter „Allgemeine Informationen“ sind alle Informationen über die Reklamation verfügbar.</a:t>
            </a:r>
          </a:p>
          <a:p>
            <a:pPr lvl="1"/>
            <a:r>
              <a:rPr lang="de-DE" altLang="pl-PL" dirty="0">
                <a:ea typeface="+mn-ea"/>
              </a:rPr>
              <a:t>Reklamationsnummer</a:t>
            </a:r>
          </a:p>
          <a:p>
            <a:pPr lvl="1"/>
            <a:r>
              <a:rPr lang="de-DE" altLang="pl-PL" dirty="0">
                <a:ea typeface="+mn-ea"/>
              </a:rPr>
              <a:t>Schweregrad</a:t>
            </a:r>
          </a:p>
          <a:p>
            <a:pPr lvl="1"/>
            <a:r>
              <a:rPr lang="de-DE" altLang="pl-PL" dirty="0">
                <a:ea typeface="+mn-ea"/>
              </a:rPr>
              <a:t>Bestellnummer</a:t>
            </a:r>
          </a:p>
          <a:p>
            <a:pPr lvl="1"/>
            <a:r>
              <a:rPr lang="de-DE" altLang="pl-PL" dirty="0">
                <a:ea typeface="+mn-ea"/>
              </a:rPr>
              <a:t>Art der Abweichung</a:t>
            </a:r>
          </a:p>
          <a:p>
            <a:pPr lvl="1"/>
            <a:r>
              <a:rPr lang="de-DE" altLang="pl-PL" dirty="0">
                <a:ea typeface="+mn-ea"/>
              </a:rPr>
              <a:t>Status</a:t>
            </a:r>
          </a:p>
          <a:p>
            <a:pPr lvl="1"/>
            <a:r>
              <a:rPr lang="de-DE" altLang="pl-PL" dirty="0">
                <a:ea typeface="+mn-ea"/>
              </a:rPr>
              <a:t>usw.</a:t>
            </a:r>
          </a:p>
          <a:p>
            <a:pPr lvl="1"/>
            <a:endParaRPr lang="de-DE" dirty="0">
              <a:ea typeface="+mn-ea"/>
            </a:endParaRPr>
          </a:p>
          <a:p>
            <a:r>
              <a:rPr lang="de-DE" dirty="0"/>
              <a:t>Zugriff auf das Reklamationsformular in der Zip-Datei in der SAP-Anlage</a:t>
            </a:r>
          </a:p>
          <a:p>
            <a:endParaRPr lang="de-DE" dirty="0"/>
          </a:p>
          <a:p>
            <a:r>
              <a:rPr lang="de-DE" dirty="0"/>
              <a:t>Der Status für laufende Reklamationen lautet „In Bearbeitung“.</a:t>
            </a:r>
          </a:p>
          <a:p>
            <a:endParaRPr lang="de-DE" dirty="0"/>
          </a:p>
          <a:p>
            <a:r>
              <a:rPr lang="de-DE" dirty="0"/>
              <a:t>Der Status der Reklamation wird auf „Erledigt“ oder „Vorzeitig geschlossen“ gesetzt, wenn alle Aufgaben abgeschlossen und vom Claim Manager akzeptiert wurden, um die Reklamation abzuschließen.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AA119A-FA8D-CD35-B0B3-8CF1AF0CE4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D3EB6D-FC65-63EF-C587-BAD654430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D678AD9-9C28-2296-2434-0D9833CE2B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118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9237E-36FE-3EA5-7C64-F9FC2D4EE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24D5AB-157F-0C5E-7EE7-2E9EF637C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mit dem Claim Manager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kommunizieren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96AAD4-203A-0659-50B9-29514063B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1" y="653170"/>
            <a:ext cx="4351761" cy="3078000"/>
          </a:xfrm>
        </p:spPr>
        <p:txBody>
          <a:bodyPr/>
          <a:lstStyle/>
          <a:p>
            <a:r>
              <a:rPr lang="de-DE" altLang="pl-PL" dirty="0">
                <a:ea typeface="+mn-ea"/>
              </a:rPr>
              <a:t>Um mit dem Claim </a:t>
            </a:r>
            <a:r>
              <a:rPr lang="de-DE" altLang="pl-PL" dirty="0" err="1">
                <a:ea typeface="+mn-ea"/>
              </a:rPr>
              <a:t>manager</a:t>
            </a:r>
            <a:r>
              <a:rPr lang="de-DE" altLang="pl-PL" dirty="0">
                <a:ea typeface="+mn-ea"/>
              </a:rPr>
              <a:t> zu kommunizieren, geben Sie die Nachricht in die Kommentare ein und klicken Sie auf die Schaltfläche Speichern.</a:t>
            </a: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r>
              <a:rPr lang="de-DE" altLang="pl-PL" dirty="0">
                <a:ea typeface="+mn-ea"/>
              </a:rPr>
              <a:t>Um die Nachricht als E-Mail zu versenden, wählen Sie den Empfänger unter Senden an aus und klicken Sie auf die Schaltfläche Speichern.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9C961D-E39F-C2A2-DD28-05F4E3DB8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779B3E-B06C-7C17-A2D7-6F9FD8FF3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C855E2D-896A-EB57-B2BB-7890B63760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2E118AB-0C0F-9847-76A2-4CAA56FE6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395" y="681447"/>
            <a:ext cx="3600000" cy="15756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76C1A67-E1EE-F3CB-0374-DB2A7BB01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395" y="2571750"/>
            <a:ext cx="3600000" cy="159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83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F1ED3-D347-2A8C-6D4F-DBC3F4E09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07C84-27E9-3C39-6DE3-21ECD4E6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244BBA-30F7-E95F-6B56-93AEC41BE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altLang="pl-PL" dirty="0">
                <a:ea typeface="+mn-ea"/>
              </a:rPr>
              <a:t>Im Bereich „Team und Aufgaben werden unter Team der zuständige AM-Claim Manager und die Kontaktperson(en) des Lieferanten angezeigt.</a:t>
            </a:r>
          </a:p>
          <a:p>
            <a:r>
              <a:rPr lang="de-DE" altLang="pl-PL" dirty="0">
                <a:ea typeface="+mn-ea"/>
              </a:rPr>
              <a:t>Der Claim Manager wird als Leiter der Verbesserungsmaßnahme angezeigt.</a:t>
            </a:r>
          </a:p>
          <a:p>
            <a:r>
              <a:rPr lang="de-DE" altLang="pl-PL" dirty="0">
                <a:ea typeface="+mn-ea"/>
              </a:rPr>
              <a:t>Der Lieferantenkontakt wird als ArcelorMittal – Supplier angezeigt</a:t>
            </a: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altLang="pl-PL" dirty="0">
              <a:ea typeface="+mn-ea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FA1596-6FF4-BD87-12AB-E444C9F6B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9C0391-F477-D305-1355-843E948A6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2AA566F-D55F-2461-9C46-206793EB2D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3B27C41-AE12-B930-32AE-37451DC36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98" y="1610010"/>
            <a:ext cx="7920000" cy="209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3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2B3A6-1A05-C899-F0E2-904B62669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2586F-93D6-E7B7-355A-A60F6CA5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0C3368-A46E-79BE-B34E-5BE57A825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altLang="pl-PL" dirty="0">
                <a:ea typeface="+mn-ea"/>
              </a:rPr>
              <a:t>Die Aufgaben werden in der Aufgabenliste aufgeführt, diese sind entweder dem Lieferanten oder dem Claim Manager zugeordnet.</a:t>
            </a:r>
          </a:p>
          <a:p>
            <a:r>
              <a:rPr lang="de-DE" altLang="pl-PL" dirty="0">
                <a:ea typeface="+mn-ea"/>
              </a:rPr>
              <a:t>Mit einem Klick auf das Bleistiftsymbol kann man die Aufgabe in einem neuen Fenster öffnen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7706B2-E1D1-7640-CC12-9A76899312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2EB211-3088-1FBD-D9D7-12BD93AE4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5E891CB-7642-33F2-19F5-99D20C1DCA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52C8B2C-FEAE-0A2F-C073-73ECC7C2A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21" y="1345050"/>
            <a:ext cx="7920000" cy="306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39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7345A-4848-9EFA-71B5-AF1B2020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8A14A-74F0-92F9-E686-5A3260143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9A5506-23D3-10B8-F525-33278ABE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b="0" i="0" dirty="0">
                <a:effectLst/>
              </a:rPr>
              <a:t>Geben Sie Kommentare ein und klicken Sie auf die Schaltfläche „Speichern“, um eventuelle Aktualisierungen / Rückfragen an den Claim Manager zu senden.</a:t>
            </a:r>
            <a:endParaRPr lang="de-DE" altLang="pl-PL" dirty="0">
              <a:ea typeface="+mn-ea"/>
            </a:endParaRPr>
          </a:p>
          <a:p>
            <a:pPr marL="562" indent="0">
              <a:buNone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E66C05-CC2E-E9C7-8F24-5E3243D00E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932E05-239A-E597-95D2-F46FE9D2C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C484112-8E46-A9FD-B99A-EAF5ED149F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E42FEE5-6183-503C-2AE3-B80A9DD0B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21" y="1607218"/>
            <a:ext cx="7920000" cy="263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03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7ED9F-B5A1-0408-AF65-9D3F18AFB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2F20E-3B23-7588-1020-540F17BAA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486A29-1FF9-8D26-C92B-3BB321352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b="0" i="0" dirty="0">
                <a:effectLst/>
              </a:rPr>
              <a:t>Klicken Sie auf „</a:t>
            </a:r>
            <a:r>
              <a:rPr lang="de-DE" b="0" i="0" dirty="0" err="1">
                <a:effectLst/>
              </a:rPr>
              <a:t>Notify</a:t>
            </a:r>
            <a:r>
              <a:rPr lang="de-DE" b="0" i="0" dirty="0">
                <a:effectLst/>
              </a:rPr>
              <a:t> Claim Manager“, um die Aufgabe an den Reklamationsmanager zurückzugeben (falls Sie für das weitere Vorgehen Klarstellungen benötigen).</a:t>
            </a:r>
            <a:endParaRPr lang="de-DE" altLang="pl-PL" dirty="0">
              <a:ea typeface="+mn-ea"/>
            </a:endParaRPr>
          </a:p>
          <a:p>
            <a:pPr marL="562" indent="0">
              <a:buNone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375E26-322D-8403-B449-7B62637BB7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416E71-434E-09EE-38BB-D7D41C89E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6405C4B-687F-13CC-9D00-69DD6DA85F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3D90148-5031-9DAB-97BC-E9E5E92AA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43" y="1120468"/>
            <a:ext cx="7920000" cy="264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78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B16BF-11C3-0FCD-DCFA-43D111D2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71FE8-AE79-2DF8-A6CC-68B6244D6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E1CFCB-8F03-B651-B932-7174A0FE1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b="0" i="0" dirty="0">
                <a:effectLst/>
              </a:rPr>
              <a:t>Klicken Sie auf die Schaltfläche „Close Task“, wenn die Aufgabe zu 100 % erledigt ist, damit der Claim Manager sie überprüfen und als abgeschlossen markieren kann.</a:t>
            </a:r>
          </a:p>
          <a:p>
            <a:endParaRPr lang="de-DE" altLang="pl-PL" dirty="0">
              <a:ea typeface="+mn-ea"/>
            </a:endParaRPr>
          </a:p>
          <a:p>
            <a:r>
              <a:rPr lang="de-DE" altLang="pl-PL" dirty="0">
                <a:ea typeface="+mn-ea"/>
              </a:rPr>
              <a:t>Bitte fügen Sie ein Dokument als Nachweis zum Abschluss der Aufgabe bei.</a:t>
            </a:r>
          </a:p>
          <a:p>
            <a:endParaRPr lang="de-DE" altLang="pl-PL" dirty="0">
              <a:ea typeface="+mn-ea"/>
            </a:endParaRPr>
          </a:p>
          <a:p>
            <a:r>
              <a:rPr lang="de-DE" altLang="pl-PL" dirty="0">
                <a:ea typeface="+mn-ea"/>
              </a:rPr>
              <a:t>Der Aufgabenstatus wird in „Beendet“ geändert.</a:t>
            </a:r>
          </a:p>
          <a:p>
            <a:pPr marL="562" indent="0">
              <a:buNone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D68D9A-5203-A573-847E-D04ECD64E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58186C-B539-21A8-5BBD-018C45CD0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5BFD2E2A-90CE-4387-D75F-E48CF3530F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323F36-6E3E-8ED5-B8EC-6523D24DA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91" y="1985780"/>
            <a:ext cx="7920000" cy="261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7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424A9-A4CE-6232-0CC2-CF55B3F62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B3C8C-4158-CA13-5A5F-F14BD1ED7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Reklamationen in </a:t>
            </a:r>
            <a:r>
              <a:rPr lang="de-DE" sz="16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digiPACE</a:t>
            </a: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bearbeiten</a:t>
            </a:r>
            <a:r>
              <a:rPr lang="de-DE" dirty="0"/>
              <a:t>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114718-D2B2-9FD1-A668-9BB1FAC07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653170"/>
            <a:ext cx="8437379" cy="3078000"/>
          </a:xfrm>
        </p:spPr>
        <p:txBody>
          <a:bodyPr/>
          <a:lstStyle/>
          <a:p>
            <a:r>
              <a:rPr lang="de-DE" b="0" i="0" dirty="0">
                <a:effectLst/>
              </a:rPr>
              <a:t>Sobald der Claim Manager die Erledigung der Aufgabe akzeptiert, ändert sich der Status auf Erledigt.</a:t>
            </a:r>
          </a:p>
          <a:p>
            <a:endParaRPr lang="de-DE" dirty="0"/>
          </a:p>
          <a:p>
            <a:endParaRPr lang="de-DE" b="0" i="0" dirty="0">
              <a:effectLst/>
            </a:endParaRPr>
          </a:p>
          <a:p>
            <a:endParaRPr lang="de-DE" dirty="0"/>
          </a:p>
          <a:p>
            <a:endParaRPr lang="de-DE" b="0" i="0" dirty="0">
              <a:effectLst/>
            </a:endParaRPr>
          </a:p>
          <a:p>
            <a:endParaRPr lang="de-DE" dirty="0"/>
          </a:p>
          <a:p>
            <a:endParaRPr lang="de-DE" b="0" i="0" dirty="0">
              <a:effectLst/>
            </a:endParaRPr>
          </a:p>
          <a:p>
            <a:r>
              <a:rPr lang="de-DE" b="0" i="0" dirty="0">
                <a:effectLst/>
              </a:rPr>
              <a:t>Sobald der Claim Manager die Reklamation komplett geschlossen hat, ändert sich der Status der Reklamation auf Geschlossen.</a:t>
            </a:r>
          </a:p>
          <a:p>
            <a:endParaRPr lang="de-DE" b="0" i="0" dirty="0">
              <a:effectLst/>
            </a:endParaRPr>
          </a:p>
          <a:p>
            <a:endParaRPr lang="de-DE" b="0" i="0" dirty="0">
              <a:effectLst/>
            </a:endParaRPr>
          </a:p>
          <a:p>
            <a:endParaRPr lang="de-DE" altLang="pl-PL" dirty="0">
              <a:ea typeface="+mn-ea"/>
            </a:endParaRPr>
          </a:p>
          <a:p>
            <a:pPr marL="562" indent="0">
              <a:buNone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D87F91-30B1-6375-C25A-0D91F63E6C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Page </a:t>
            </a:r>
            <a:fld id="{43667527-7C42-4D8C-9BD4-204D132C7D2E}" type="slidenum">
              <a:rPr kumimoji="0" lang="en-GB" sz="450" b="0" i="0" u="none" strike="noStrike" kern="1200" cap="none" spc="0" normalizeH="0" baseline="0" noProof="0" smtClean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pPr marL="0" marR="0" lvl="0" indent="0" algn="l" defTabSz="3429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0EF63E-55FD-907D-CE52-F9CE16F9A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MS PGothic"/>
                <a:cs typeface="+mn-cs"/>
              </a:rPr>
              <a:t>Confidential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 charset="0"/>
              <a:ea typeface="MS PGothic"/>
              <a:cs typeface="+mn-cs"/>
            </a:endParaRP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487225B-829C-D5FA-4413-574E82DD90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50" b="0" i="0" u="none" strike="noStrike" kern="1200" cap="none" spc="0" normalizeH="0" baseline="0" noProof="0">
                <a:ln>
                  <a:noFill/>
                </a:ln>
                <a:solidFill>
                  <a:srgbClr val="414141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MS PGothic"/>
                <a:cs typeface="+mn-cs"/>
              </a:rPr>
              <a:t>29/04/2025</a:t>
            </a:r>
            <a:endParaRPr kumimoji="0" lang="en-GB" sz="450" b="0" i="0" u="none" strike="noStrike" kern="1200" cap="none" spc="0" normalizeH="0" baseline="0" noProof="0" dirty="0">
              <a:ln>
                <a:noFill/>
              </a:ln>
              <a:solidFill>
                <a:srgbClr val="414141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20B34A6-9AFA-7EA5-736E-1D129E800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40" y="983395"/>
            <a:ext cx="7920000" cy="84641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64B8F56-9414-1700-7F36-94BDEABE9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40" y="2662542"/>
            <a:ext cx="7920000" cy="96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38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91F0443-F0B7-B94A-913E-32B69E83021B}"/>
              </a:ext>
            </a:extLst>
          </p:cNvPr>
          <p:cNvSpPr txBox="1">
            <a:spLocks/>
          </p:cNvSpPr>
          <p:nvPr/>
        </p:nvSpPr>
        <p:spPr>
          <a:xfrm>
            <a:off x="260266" y="254665"/>
            <a:ext cx="5481297" cy="5996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5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</a:t>
            </a:r>
            <a:r>
              <a:rPr lang="en-US" sz="25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Dank</a:t>
            </a:r>
            <a:endParaRPr lang="en-US" sz="25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9C2E37-BFA1-DF4D-88ED-46669D867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" r="3431"/>
          <a:stretch/>
        </p:blipFill>
        <p:spPr>
          <a:xfrm>
            <a:off x="2185010" y="939428"/>
            <a:ext cx="6958990" cy="4204072"/>
          </a:xfrm>
          <a:custGeom>
            <a:avLst/>
            <a:gdLst>
              <a:gd name="connsiteX0" fmla="*/ 4836706 w 6958990"/>
              <a:gd name="connsiteY0" fmla="*/ 0 h 4204072"/>
              <a:gd name="connsiteX1" fmla="*/ 5105370 w 6958990"/>
              <a:gd name="connsiteY1" fmla="*/ 5401 h 4204072"/>
              <a:gd name="connsiteX2" fmla="*/ 6506079 w 6958990"/>
              <a:gd name="connsiteY2" fmla="*/ 215559 h 4204072"/>
              <a:gd name="connsiteX3" fmla="*/ 6958990 w 6958990"/>
              <a:gd name="connsiteY3" fmla="*/ 344984 h 4204072"/>
              <a:gd name="connsiteX4" fmla="*/ 6958990 w 6958990"/>
              <a:gd name="connsiteY4" fmla="*/ 4204072 h 4204072"/>
              <a:gd name="connsiteX5" fmla="*/ 0 w 6958990"/>
              <a:gd name="connsiteY5" fmla="*/ 4204072 h 4204072"/>
              <a:gd name="connsiteX6" fmla="*/ 946497 w 6958990"/>
              <a:gd name="connsiteY6" fmla="*/ 1813869 h 4204072"/>
              <a:gd name="connsiteX7" fmla="*/ 4836706 w 6958990"/>
              <a:gd name="connsiteY7" fmla="*/ 0 h 4204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58990" h="4204072">
                <a:moveTo>
                  <a:pt x="4836706" y="0"/>
                </a:moveTo>
                <a:cubicBezTo>
                  <a:pt x="4927033" y="0"/>
                  <a:pt x="5015815" y="2315"/>
                  <a:pt x="5105370" y="5401"/>
                </a:cubicBezTo>
                <a:cubicBezTo>
                  <a:pt x="5582478" y="25653"/>
                  <a:pt x="6048296" y="99286"/>
                  <a:pt x="6506079" y="215559"/>
                </a:cubicBezTo>
                <a:lnTo>
                  <a:pt x="6958990" y="344984"/>
                </a:lnTo>
                <a:lnTo>
                  <a:pt x="6958990" y="4204072"/>
                </a:lnTo>
                <a:lnTo>
                  <a:pt x="0" y="4204072"/>
                </a:lnTo>
                <a:cubicBezTo>
                  <a:pt x="176021" y="3241973"/>
                  <a:pt x="497181" y="2444982"/>
                  <a:pt x="946497" y="1813869"/>
                </a:cubicBezTo>
                <a:cubicBezTo>
                  <a:pt x="1808843" y="603337"/>
                  <a:pt x="3144438" y="0"/>
                  <a:pt x="4836706" y="0"/>
                </a:cubicBezTo>
                <a:close/>
              </a:path>
            </a:pathLst>
          </a:custGeom>
        </p:spPr>
      </p:pic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93E2CE60-2B84-7840-B6CF-1F11E6A614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11961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ECFC9F3-57F7-C243-AACD-907D83BF9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8677" y="-1979"/>
            <a:ext cx="1656766" cy="862695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ACF7AA0-EA21-254B-BDDB-F16D7F147B32}"/>
              </a:ext>
            </a:extLst>
          </p:cNvPr>
          <p:cNvSpPr txBox="1">
            <a:spLocks/>
          </p:cNvSpPr>
          <p:nvPr/>
        </p:nvSpPr>
        <p:spPr>
          <a:xfrm>
            <a:off x="0" y="5273232"/>
            <a:ext cx="3850989" cy="7529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***Changing imagery***</a:t>
            </a:r>
            <a:b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   Right click on the image and select ‘Change picture’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   Choose your replacement</a:t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   Use the crop tool to scale and position within the shape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1761174-C303-0055-AEA3-37DF4212F9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29/04/2025</a:t>
            </a:r>
            <a:endParaRPr lang="en-GB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03120B-B3A2-D64F-330A-78F6557DD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F996FE-3D0A-E6A0-D184-C2ED2AACB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29121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7_PresentationV8">
  <a:themeElements>
    <a:clrScheme name="AM 2022">
      <a:dk1>
        <a:srgbClr val="414141"/>
      </a:dk1>
      <a:lt1>
        <a:srgbClr val="FFFFFF"/>
      </a:lt1>
      <a:dk2>
        <a:srgbClr val="FF3700"/>
      </a:dk2>
      <a:lt2>
        <a:srgbClr val="0070C0"/>
      </a:lt2>
      <a:accent1>
        <a:srgbClr val="460A78"/>
      </a:accent1>
      <a:accent2>
        <a:srgbClr val="BE2878"/>
      </a:accent2>
      <a:accent3>
        <a:srgbClr val="E63C41"/>
      </a:accent3>
      <a:accent4>
        <a:srgbClr val="F58746"/>
      </a:accent4>
      <a:accent5>
        <a:srgbClr val="FFBE6E"/>
      </a:accent5>
      <a:accent6>
        <a:srgbClr val="EAEAEA"/>
      </a:accent6>
      <a:hlink>
        <a:srgbClr val="505050"/>
      </a:hlink>
      <a:folHlink>
        <a:srgbClr val="414141"/>
      </a:folHlink>
    </a:clrScheme>
    <a:fontScheme name="PresentationV8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PresentationV8 1">
        <a:dk1>
          <a:srgbClr val="696969"/>
        </a:dk1>
        <a:lt1>
          <a:srgbClr val="FFFFFF"/>
        </a:lt1>
        <a:dk2>
          <a:srgbClr val="FF3700"/>
        </a:dk2>
        <a:lt2>
          <a:srgbClr val="BAC48C"/>
        </a:lt2>
        <a:accent1>
          <a:srgbClr val="DCD4C2"/>
        </a:accent1>
        <a:accent2>
          <a:srgbClr val="C5BCA4"/>
        </a:accent2>
        <a:accent3>
          <a:srgbClr val="FFFFFF"/>
        </a:accent3>
        <a:accent4>
          <a:srgbClr val="595959"/>
        </a:accent4>
        <a:accent5>
          <a:srgbClr val="EBE6DD"/>
        </a:accent5>
        <a:accent6>
          <a:srgbClr val="B2AA94"/>
        </a:accent6>
        <a:hlink>
          <a:srgbClr val="8B819E"/>
        </a:hlink>
        <a:folHlink>
          <a:srgbClr val="9DB1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elorMittal template 16x9" id="{2080C811-E281-4F53-A338-B1B429535C64}" vid="{EAE1C29F-A62A-497F-AC0B-627198192C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32ddcf7-40e6-4614-9137-97dbb0c560bc">
      <UserInfo>
        <DisplayName>Schroeter, Christopher</DisplayName>
        <AccountId>968</AccountId>
        <AccountType/>
      </UserInfo>
    </SharedWithUsers>
    <lcf76f155ced4ddcb4097134ff3c332f xmlns="c1b85da8-c504-4369-9971-bacfd3016d60">
      <Terms xmlns="http://schemas.microsoft.com/office/infopath/2007/PartnerControls"/>
    </lcf76f155ced4ddcb4097134ff3c332f>
    <TaxCatchAll xmlns="f32ddcf7-40e6-4614-9137-97dbb0c560bc" xsi:nil="true"/>
    <_Flow_SignoffStatus xmlns="c1b85da8-c504-4369-9971-bacfd3016d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5AE9D694CC004CB7483061D027000B" ma:contentTypeVersion="15" ma:contentTypeDescription="Create a new document." ma:contentTypeScope="" ma:versionID="4d5fe67a246625b6404d99ba6d86f207">
  <xsd:schema xmlns:xsd="http://www.w3.org/2001/XMLSchema" xmlns:xs="http://www.w3.org/2001/XMLSchema" xmlns:p="http://schemas.microsoft.com/office/2006/metadata/properties" xmlns:ns2="c1b85da8-c504-4369-9971-bacfd3016d60" xmlns:ns3="f32ddcf7-40e6-4614-9137-97dbb0c560bc" targetNamespace="http://schemas.microsoft.com/office/2006/metadata/properties" ma:root="true" ma:fieldsID="a9b28a8ab9744fc8f2df567931c9a07e" ns2:_="" ns3:_="">
    <xsd:import namespace="c1b85da8-c504-4369-9971-bacfd3016d60"/>
    <xsd:import namespace="f32ddcf7-40e6-4614-9137-97dbb0c56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85da8-c504-4369-9971-bacfd3016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dcf7-40e6-4614-9137-97dbb0c560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66819c-7136-4b7c-a0ca-132f0173a6df}" ma:internalName="TaxCatchAll" ma:showField="CatchAllData" ma:web="f32ddcf7-40e6-4614-9137-97dbb0c56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6363D5-03E5-45E4-958C-25CBFBBB2AFD}">
  <ds:schemaRefs>
    <ds:schemaRef ds:uri="8d2a1be3-aa4d-4251-afb5-2cba8d3fdd98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eb604dbe-dea8-47de-a178-c412c92469b6"/>
    <ds:schemaRef ds:uri="http://schemas.microsoft.com/office/2006/metadata/properties"/>
    <ds:schemaRef ds:uri="http://schemas.microsoft.com/office/2006/documentManagement/types"/>
    <ds:schemaRef ds:uri="http://purl.org/dc/dcmitype/"/>
    <ds:schemaRef ds:uri="b78eb1c8-eb81-48a4-a01f-c48a29ba6a61"/>
    <ds:schemaRef ds:uri="2e911720-7a79-4777-8801-f3285cde017b"/>
    <ds:schemaRef ds:uri="09278d32-0650-4b18-af85-79262d978988"/>
    <ds:schemaRef ds:uri="f32ddcf7-40e6-4614-9137-97dbb0c560bc"/>
    <ds:schemaRef ds:uri="c1b85da8-c504-4369-9971-bacfd3016d60"/>
  </ds:schemaRefs>
</ds:datastoreItem>
</file>

<file path=customXml/itemProps2.xml><?xml version="1.0" encoding="utf-8"?>
<ds:datastoreItem xmlns:ds="http://schemas.openxmlformats.org/officeDocument/2006/customXml" ds:itemID="{DA1F4BDC-6E3B-4049-A5DB-8535765564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932686-B772-4A2E-B98F-5C5912E5FB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b85da8-c504-4369-9971-bacfd3016d60"/>
    <ds:schemaRef ds:uri="f32ddcf7-40e6-4614-9137-97dbb0c56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770</Words>
  <Application>Microsoft Office PowerPoint</Application>
  <PresentationFormat>On-screen Show (16:9)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7_PresentationV8</vt:lpstr>
      <vt:lpstr>PowerPoint Presentation</vt:lpstr>
      <vt:lpstr>Inhaltsverzeichnis</vt:lpstr>
      <vt:lpstr>Vorteile der Bearbeitung von Reklamationen in digiPACE</vt:lpstr>
      <vt:lpstr>Wie kann ich Reklamationen in digiPACE aufrufen?</vt:lpstr>
      <vt:lpstr>Wie kann ich Reklamationen in digiPACE aufrufen?</vt:lpstr>
      <vt:lpstr>Wie kann ich Reklamationen in digiPACE bearbeiten?</vt:lpstr>
      <vt:lpstr>Wie kann ich mit dem Claim Manager in digiPACE kommunizieren?</vt:lpstr>
      <vt:lpstr>Wie kann ich Reklamationen in digiPACE bearbeiten?</vt:lpstr>
      <vt:lpstr>Wie kann ich Reklamationen in digiPACE bearbeiten?</vt:lpstr>
      <vt:lpstr>Wie kann ich Reklamationen in digiPACE bearbeiten?</vt:lpstr>
      <vt:lpstr>Wie kann ich Reklamationen in digiPACE bearbeiten?</vt:lpstr>
      <vt:lpstr>Wie kann ich Reklamationen in digiPACE bearbeiten?</vt:lpstr>
      <vt:lpstr>Wie kann ich Reklamationen in digiPACE bearbeiten?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Präsentation</dc:title>
  <dc:creator>Louden, Ian</dc:creator>
  <cp:lastModifiedBy>Becht, Stephanie</cp:lastModifiedBy>
  <cp:revision>43</cp:revision>
  <dcterms:created xsi:type="dcterms:W3CDTF">2019-08-07T16:42:59Z</dcterms:created>
  <dcterms:modified xsi:type="dcterms:W3CDTF">2026-05-27T08:27:36Z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0x010100415AE9D694CC004CB7483061D027000B</vt:lpwstr>
  </property>
  <property fmtid="{D5CDD505-2E9C-101B-9397-08002B2CF9AE}" pid="3" name="MediaServiceImageTags">
    <vt:lpwstr/>
  </property>
</Properties>
</file>