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77" r:id="rId8"/>
    <p:sldId id="264" r:id="rId9"/>
    <p:sldId id="304" r:id="rId10"/>
    <p:sldId id="262" r:id="rId11"/>
    <p:sldId id="305" r:id="rId12"/>
    <p:sldId id="270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ABD"/>
    <a:srgbClr val="FF3700"/>
    <a:srgbClr val="B6F8F8"/>
    <a:srgbClr val="197D71"/>
    <a:srgbClr val="E3F5F5"/>
    <a:srgbClr val="FFFFFF"/>
    <a:srgbClr val="03B1ED"/>
    <a:srgbClr val="FEE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78BACB-9C76-7105-36D4-8D861FDA1EC6}" v="4" dt="2026-04-16T09:00:23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7974" autoAdjust="0"/>
  </p:normalViewPr>
  <p:slideViewPr>
    <p:cSldViewPr snapToGrid="0">
      <p:cViewPr varScale="1">
        <p:scale>
          <a:sx n="69" d="100"/>
          <a:sy n="69" d="100"/>
        </p:scale>
        <p:origin x="4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let, Frederic (Contractor)" userId="S::e006908@arcelormittal.net::921bb639-d402-49ca-9d83-a522fd714dba" providerId="AD" clId="Web-{9A78BACB-9C76-7105-36D4-8D861FDA1EC6}"/>
    <pc:docChg chg="modSld">
      <pc:chgData name="Varlet, Frederic (Contractor)" userId="S::e006908@arcelormittal.net::921bb639-d402-49ca-9d83-a522fd714dba" providerId="AD" clId="Web-{9A78BACB-9C76-7105-36D4-8D861FDA1EC6}" dt="2026-04-16T09:00:23.838" v="1" actId="20577"/>
      <pc:docMkLst>
        <pc:docMk/>
      </pc:docMkLst>
      <pc:sldChg chg="modSp">
        <pc:chgData name="Varlet, Frederic (Contractor)" userId="S::e006908@arcelormittal.net::921bb639-d402-49ca-9d83-a522fd714dba" providerId="AD" clId="Web-{9A78BACB-9C76-7105-36D4-8D861FDA1EC6}" dt="2026-04-16T09:00:23.838" v="1" actId="20577"/>
        <pc:sldMkLst>
          <pc:docMk/>
          <pc:sldMk cId="3539873681" sldId="277"/>
        </pc:sldMkLst>
        <pc:spChg chg="mod">
          <ac:chgData name="Varlet, Frederic (Contractor)" userId="S::e006908@arcelormittal.net::921bb639-d402-49ca-9d83-a522fd714dba" providerId="AD" clId="Web-{9A78BACB-9C76-7105-36D4-8D861FDA1EC6}" dt="2026-04-16T09:00:23.838" v="1" actId="20577"/>
          <ac:spMkLst>
            <pc:docMk/>
            <pc:sldMk cId="3539873681" sldId="277"/>
            <ac:spMk id="10" creationId="{5BDACDEF-30A7-8857-6B38-52112B87C1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CEB6B-A161-4ED9-95E2-A5BF7774D54E}" type="datetimeFigureOut"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13EED-B853-4477-A2B6-B74DB9E1CD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>
                <a:ea typeface="Calibri"/>
                <a:cs typeface="Calibri"/>
              </a:rPr>
              <a:t>No hablas de RFi, RFp, pero no estás seguro de que estemos usando esos tipos de RFx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13EED-B853-4477-A2B6-B74DB9E1CD5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27B75-1315-F4D2-C9DF-52D538D7C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"/>
              <a:t>Haga clic para editar el estilo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9FAF4E-AE94-A851-7EA9-B0DA68EA8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"/>
              <a:t>Haga clic para editar el estilo maestro de subtítulos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DE51FA-8413-CBDC-F5B5-3AA09799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471A45-A9F5-9715-29AE-D8BEB68F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198C656-048E-0F95-3907-762FDDFE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59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19FB2-D09E-9489-4D60-37D4EA52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C46BAA-CFA6-4B69-8F08-35F2E019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E06E7D-5DD4-12FA-7A46-A6AEFDA2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76A97-FE6E-A91B-C232-FC413053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196D20-B7CB-4DCE-DD4F-752E6A7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96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CABC7-B8D5-9309-22B5-CDF13100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"/>
              <a:t>Haga clic para editar el estilo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DCA31E-1EA1-6874-E298-06BAD1117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"/>
              <a:t>Haga clic para editar los estilos de texto maestro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56950-9328-9654-C48D-16C75B2F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12C3E3-EDCA-1C37-8943-9A8582FF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993CED-150A-F431-168D-9DC22343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82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775CCE-E3B4-76BC-4850-38F6B500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ABEEC6-2CFE-305F-C2D9-B80359FD4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474F11-C143-4D92-452D-EB7C0D208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2FBDC9A-1467-F079-9ED5-ACA489F0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70B744-0D82-A04C-60BE-7A12F346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57C299-CA46-7088-CF12-4E25206A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E2CC3-34AA-5521-1677-30D2A2BF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D0CD26C-1E7F-DD66-F153-165D6EAD5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editar los estilos de texto maestro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C527F0-5AFB-29BD-9CB6-6FE639BFE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7E1565-3825-7DE1-01A1-0F9CF646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editar los estilos de texto maestro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61972C-B5CC-C3DB-DCFB-28A4234F2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364E0F5-BAF5-EFE7-3F32-BB275368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CFEBE2-18D1-042A-3DC2-324C4007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C802C0F-4555-D55A-7ECC-0A625317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90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5AB648-E98C-F376-6BF8-7EC4825C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2786AFD-8E20-DFB2-2DB2-4A063B05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FCEA9A-346D-A3F6-04AA-289CF593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246097B-9547-9645-62FA-DEC0B73A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60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018831F-BF32-EF76-BEFD-97881CFB7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98FE37-3C34-CA47-3777-1749D117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123524-474B-54CB-F9D4-DFCDED08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9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A6FFF-F07F-E25F-808F-94568CFD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editar el estilo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3C375B-F7E1-1763-ED11-F18841C35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C63C68-0E92-67CE-973B-26067A920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editar los estilos de texto maestro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E616C2E-58CF-EAD2-27D5-2545B881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CB67D3-63A9-E30D-8759-0DECA3A3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E6CA21-486E-FE73-26C1-FD7D71BA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1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51D2E6-AEDD-3D5A-B5E7-1FAE0CAC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editar el estilo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7B88034-C794-6457-E7B7-9089AB9BB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9DDA6F-D98D-F58B-D0CB-A7FAE2ADE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editar los estilos de texto maestro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A95268B-B2E2-868D-E0DA-8B7720A1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7A6F388-CF10-8FE5-DD8D-F4D0B955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103939-5D5E-5E3C-0DFA-F94F1C54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43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CC6B6D-2205-5A98-4EFA-A310DCA3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95802A-6647-DA17-8A49-261518855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989835-4409-D45E-7DB4-3C74F0CC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D11A93-0C10-0847-4872-B2A7364B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7CE517-49BA-8154-D863-8C334C4B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87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232AD3-6A50-840C-555B-E98681D69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740909F-94F5-055A-1913-9E50F321B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FD4488-DF06-A7CF-8952-93BE8769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25EFB9-187C-D8F7-1140-7F984B16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C9780D-DFB0-1F6E-065D-8EB4A93E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47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30B0A8-03E0-FB74-FE2C-265D99D5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editar el estilo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B54044-903C-2ACD-85FC-B6E2CA81D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Haga clic para editar los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4F57A16-E9AA-6EDB-D75D-B95D81F02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675199-F075-6CE1-1377-3E18D0FAB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6D1DCD-A01A-1A3B-A582-2CF933E6D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16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03AEADCE-422B-F987-A58E-9C0733463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raphic 17">
            <a:extLst>
              <a:ext uri="{FF2B5EF4-FFF2-40B4-BE49-F238E27FC236}">
                <a16:creationId xmlns:a16="http://schemas.microsoft.com/office/drawing/2014/main" id="{2DBBEC28-232D-80C0-1552-82A0605FF3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7BDC335F-CEBF-EFF8-6BC3-70D45FA2707C}"/>
              </a:ext>
            </a:extLst>
          </p:cNvPr>
          <p:cNvGrpSpPr/>
          <p:nvPr/>
        </p:nvGrpSpPr>
        <p:grpSpPr>
          <a:xfrm>
            <a:off x="0" y="0"/>
            <a:ext cx="12205131" cy="7062643"/>
            <a:chOff x="-13131" y="-32257"/>
            <a:chExt cx="12205131" cy="7062643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4E2A8200-DDF9-51D4-4AB2-A94AD7D6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4" name="Picture 5" descr="Forma&#10;&#10;Descripción generada automáticamente">
              <a:extLst>
                <a:ext uri="{FF2B5EF4-FFF2-40B4-BE49-F238E27FC236}">
                  <a16:creationId xmlns:a16="http://schemas.microsoft.com/office/drawing/2014/main" id="{E6B080C3-FA16-B813-8874-36E82B19B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10196186" cy="7062643"/>
            </a:xfrm>
            <a:prstGeom prst="rect">
              <a:avLst/>
            </a:prstGeom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2478A6-3581-6CE8-955D-A5CB272841FA}"/>
              </a:ext>
            </a:extLst>
          </p:cNvPr>
          <p:cNvSpPr txBox="1">
            <a:spLocks/>
          </p:cNvSpPr>
          <p:nvPr/>
        </p:nvSpPr>
        <p:spPr>
          <a:xfrm>
            <a:off x="347021" y="339554"/>
            <a:ext cx="9501305" cy="45181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" sz="7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E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Gestión de Reclamaciones – Guía  Proveedores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5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979" y="-32257"/>
            <a:ext cx="2209021" cy="1150260"/>
          </a:xfrm>
          <a:prstGeom prst="rect">
            <a:avLst/>
          </a:prstGeom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704433E-F001-A6D9-EA06-E674F4DA7634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DD21F30-D837-A5C7-0D68-AA1E6CFC3610}"/>
              </a:ext>
            </a:extLst>
          </p:cNvPr>
          <p:cNvSpPr txBox="1"/>
          <p:nvPr/>
        </p:nvSpPr>
        <p:spPr>
          <a:xfrm>
            <a:off x="356260" y="308758"/>
            <a:ext cx="890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Tabla de contenido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EB57AF-3A92-A97F-213A-8C2660B3875E}"/>
              </a:ext>
            </a:extLst>
          </p:cNvPr>
          <p:cNvSpPr txBox="1"/>
          <p:nvPr/>
        </p:nvSpPr>
        <p:spPr>
          <a:xfrm>
            <a:off x="2118886" y="2175641"/>
            <a:ext cx="654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" dirty="0"/>
              <a:t>Planes de Mejora / Reclamaciones - DigiPACE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dirty="0"/>
              <a:t>Acceso a las </a:t>
            </a:r>
            <a:r>
              <a:rPr lang="es-ES" dirty="0"/>
              <a:t>reclamaciones</a:t>
            </a:r>
            <a:endParaRPr lang="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Gestión y Cierre de </a:t>
            </a:r>
            <a:r>
              <a:rPr lang="es" dirty="0"/>
              <a:t>Reclamación y Tareas</a:t>
            </a:r>
          </a:p>
        </p:txBody>
      </p:sp>
    </p:spTree>
    <p:extLst>
      <p:ext uri="{BB962C8B-B14F-4D97-AF65-F5344CB8AC3E}">
        <p14:creationId xmlns:p14="http://schemas.microsoft.com/office/powerpoint/2010/main" val="330456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1DD41109-AE40-ACD4-EECA-513621EC758E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384B451-016D-B65D-0F34-F70BBE9C9FB0}"/>
              </a:ext>
            </a:extLst>
          </p:cNvPr>
          <p:cNvSpPr txBox="1"/>
          <p:nvPr/>
        </p:nvSpPr>
        <p:spPr>
          <a:xfrm>
            <a:off x="356260" y="443992"/>
            <a:ext cx="748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/>
              <a:t>Planes de Mejora / Reclamaciones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86DE02-0657-5DB0-A37F-21DC56A87703}"/>
              </a:ext>
            </a:extLst>
          </p:cNvPr>
          <p:cNvSpPr txBox="1"/>
          <p:nvPr/>
        </p:nvSpPr>
        <p:spPr>
          <a:xfrm>
            <a:off x="536028" y="1252571"/>
            <a:ext cx="1124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b="1" dirty="0">
                <a:latin typeface="Calibri" panose="020F0502020204030204" pitchFamily="34" charset="0"/>
              </a:rPr>
              <a:t>La herramienta en línea digiPACE de Arcelor Mittal </a:t>
            </a:r>
            <a:r>
              <a:rPr lang="es" dirty="0">
                <a:latin typeface="Calibri" panose="020F0502020204030204" pitchFamily="34" charset="0"/>
              </a:rPr>
              <a:t>ahora se puede utilizar para gestionar </a:t>
            </a:r>
            <a:r>
              <a:rPr lang="es-ES" dirty="0">
                <a:latin typeface="Calibri" panose="020F0502020204030204" pitchFamily="34" charset="0"/>
              </a:rPr>
              <a:t>reclamaciones</a:t>
            </a:r>
            <a:r>
              <a:rPr lang="es" dirty="0">
                <a:latin typeface="Calibri" panose="020F0502020204030204" pitchFamily="34" charset="0"/>
              </a:rPr>
              <a:t>.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A315738-B589-F902-72EF-F49D45BB2183}"/>
              </a:ext>
            </a:extLst>
          </p:cNvPr>
          <p:cNvSpPr txBox="1"/>
          <p:nvPr/>
        </p:nvSpPr>
        <p:spPr>
          <a:xfrm>
            <a:off x="417781" y="1942459"/>
            <a:ext cx="10535055" cy="2957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Características principales: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" sz="1600" b="1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Mantenimiento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Mantenimiento digital de toda la comunicación en un solo lugar.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Asigna a personas responsables tanto en AM como en el lado del proveedor.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Accesibilidad</a:t>
            </a:r>
            <a:r>
              <a:rPr lang="es" sz="1600" dirty="0">
                <a:solidFill>
                  <a:srgbClr val="242424"/>
                </a:solidFill>
                <a:latin typeface="Segoe UI" panose="020B0502040204020203" pitchFamily="34" charset="0"/>
                <a:cs typeface="Arial" panose="020B0604020202020204" pitchFamily="34" charset="0"/>
              </a:rPr>
              <a:t>: Toda la comunicación se realiza en la herramienta, accesible en cualquier momento.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Notificaciones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Proporcion</a:t>
            </a:r>
            <a:r>
              <a:rPr lang="es-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notificaciones instantáneas por correo electrónico.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Plataforma común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El proveedor y el </a:t>
            </a:r>
            <a:r>
              <a:rPr lang="es-E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es-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estor 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reclamaciones utilizan una sola plataforma</a:t>
            </a:r>
            <a:r>
              <a:rPr lang="e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Protección</a:t>
            </a:r>
            <a:r>
              <a:rPr lang="e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Restricciones de acceso basadas en la organización, el producto y el perfil.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7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3F8CDE5-C811-C73B-7A07-F81B28EAF53C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 dirty="0"/>
              <a:t>Acceso a las </a:t>
            </a:r>
            <a:r>
              <a:rPr lang="es-ES" sz="2800" dirty="0"/>
              <a:t>reclamaciones</a:t>
            </a:r>
            <a:endParaRPr lang="e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ACDEF-30A7-8857-6B38-52112B87C123}"/>
              </a:ext>
            </a:extLst>
          </p:cNvPr>
          <p:cNvSpPr txBox="1"/>
          <p:nvPr/>
        </p:nvSpPr>
        <p:spPr>
          <a:xfrm>
            <a:off x="134653" y="1255667"/>
            <a:ext cx="81083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Inicie sesión en </a:t>
            </a:r>
            <a:r>
              <a:rPr lang="es" sz="1200" dirty="0" err="1"/>
              <a:t>digiPACE</a:t>
            </a:r>
            <a:r>
              <a:rPr lang="es" sz="1200" dirty="0"/>
              <a:t> con ID de usuario y contraseña en el siguiente enlace: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>
                <a:ea typeface="+mn-lt"/>
                <a:cs typeface="+mn-lt"/>
              </a:rPr>
              <a:t>https://digipace-suppliers.arcelormittal.com/page.aspx/en/usr/login</a:t>
            </a:r>
            <a:endParaRPr lang="en-US" sz="1200" dirty="0">
              <a:ea typeface="+mn-lt"/>
              <a:cs typeface="+mn-lt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Haga clic en Rendimiento </a:t>
            </a:r>
            <a:r>
              <a:rPr lang="es" sz="1200" dirty="0">
                <a:sym typeface="Wingdings" panose="05000000000000000000" pitchFamily="2" charset="2"/>
              </a:rPr>
              <a:t> </a:t>
            </a:r>
            <a:r>
              <a:rPr lang="es" sz="1200" dirty="0"/>
              <a:t> Planes de Mejora para acceder a las Reclamaciones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A7C52-6958-BAE7-7EE2-6D3A718B1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90" y="2112246"/>
            <a:ext cx="7681271" cy="47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7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 dirty="0"/>
              <a:t>Acceso a las </a:t>
            </a:r>
            <a:r>
              <a:rPr lang="es-ES" sz="2800" dirty="0"/>
              <a:t>reclamaciones</a:t>
            </a:r>
            <a:endParaRPr lang="es" sz="2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356259" y="1098000"/>
            <a:ext cx="5111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"/>
              <a:t>Introduzca el número de reclamación recibido por correo electrónico en el campo Palabras clave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"/>
              <a:t>Haga clic en el botón Buscar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D4FE27-D3EF-1A50-73DA-F4BD3CC87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480" y="1200504"/>
            <a:ext cx="6003487" cy="2377360"/>
          </a:xfrm>
          <a:prstGeom prst="rect">
            <a:avLst/>
          </a:prstGeom>
        </p:spPr>
      </p:pic>
      <p:sp>
        <p:nvSpPr>
          <p:cNvPr id="19" name="pole tekstowe 10">
            <a:extLst>
              <a:ext uri="{FF2B5EF4-FFF2-40B4-BE49-F238E27FC236}">
                <a16:creationId xmlns:a16="http://schemas.microsoft.com/office/drawing/2014/main" id="{8F260B43-F276-E171-B8D2-39CF7ABC02B4}"/>
              </a:ext>
            </a:extLst>
          </p:cNvPr>
          <p:cNvSpPr txBox="1"/>
          <p:nvPr/>
        </p:nvSpPr>
        <p:spPr>
          <a:xfrm>
            <a:off x="356259" y="4398906"/>
            <a:ext cx="5111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"/>
              <a:t>Elija los valores de filtro necesarios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"/>
              <a:t>Buscar para mostrar en función de los criterios de filtro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5D2FA2A-FBEB-D578-ADCE-73C50B879B86}"/>
              </a:ext>
            </a:extLst>
          </p:cNvPr>
          <p:cNvSpPr/>
          <p:nvPr/>
        </p:nvSpPr>
        <p:spPr>
          <a:xfrm rot="16200000">
            <a:off x="4398053" y="1346881"/>
            <a:ext cx="320465" cy="9784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856BF1D-32EF-0A16-003A-F0EA9AF7D2BD}"/>
              </a:ext>
            </a:extLst>
          </p:cNvPr>
          <p:cNvSpPr/>
          <p:nvPr/>
        </p:nvSpPr>
        <p:spPr>
          <a:xfrm flipV="1">
            <a:off x="4069080" y="5315680"/>
            <a:ext cx="1115568" cy="344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37F448-C525-B212-AB98-B6317AE3D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480" y="3749592"/>
            <a:ext cx="5893103" cy="2825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C2523-E59E-124A-A6ED-CBA9CE62BEE2}"/>
              </a:ext>
            </a:extLst>
          </p:cNvPr>
          <p:cNvSpPr/>
          <p:nvPr/>
        </p:nvSpPr>
        <p:spPr>
          <a:xfrm>
            <a:off x="5484394" y="4341394"/>
            <a:ext cx="360947" cy="310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 dirty="0"/>
              <a:t>Acceso a las </a:t>
            </a:r>
            <a:r>
              <a:rPr lang="es-ES" sz="2800" dirty="0"/>
              <a:t>reclamaciones</a:t>
            </a:r>
            <a:endParaRPr lang="es" sz="2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286892" y="1320290"/>
            <a:ext cx="39998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la página de información general, los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datos 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de la reclamación está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 disponible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Número de reclamación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Severidad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Número de 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pedido</a:t>
            </a:r>
            <a:endParaRPr lang="e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Tipo de excepción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Estado, etc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F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ormulario de reclamación en el archivo Zip en el adjunto de SAP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stado de la reclamación En curso para las reclamaciones 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pendientes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s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El estado se 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actualizará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 a Completado o Cerrado cuando todas las tareas estén cerradas y 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aceptadas por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 el 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gestor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 de reclamacione</a:t>
            </a:r>
            <a:r>
              <a:rPr lang="es-ES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lang="es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02638-833F-83DA-7BFB-9EC037C35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773" y="1338498"/>
            <a:ext cx="7756647" cy="460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5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401327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" sz="2800" dirty="0"/>
              <a:t>Procesar Reclamaciones y Tareas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255667"/>
            <a:ext cx="9441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sz="1200" dirty="0"/>
              <a:t>Dentro del apartado “</a:t>
            </a:r>
            <a:r>
              <a:rPr lang="es" sz="1200" dirty="0"/>
              <a:t>Equipo y tarea”, en </a:t>
            </a:r>
            <a:r>
              <a:rPr lang="es-ES" sz="1200" dirty="0"/>
              <a:t>el panel “</a:t>
            </a:r>
            <a:r>
              <a:rPr lang="es" sz="1200" dirty="0"/>
              <a:t>Equipo”, se muestra el gestor de reclamaciones de AM y la persona de contacto del proveedor.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El Gestor de Reclamaciones </a:t>
            </a:r>
            <a:r>
              <a:rPr lang="es-ES" sz="1200" dirty="0"/>
              <a:t>de AM </a:t>
            </a:r>
            <a:r>
              <a:rPr lang="es" sz="1200" dirty="0"/>
              <a:t>se representa como </a:t>
            </a:r>
            <a:r>
              <a:rPr lang="es-ES" sz="1200" dirty="0"/>
              <a:t>Responsable </a:t>
            </a:r>
            <a:r>
              <a:rPr lang="es" sz="1200" dirty="0"/>
              <a:t>Plan de Colaboración.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sz="1200" dirty="0"/>
              <a:t>Con perfil Arcelor </a:t>
            </a:r>
            <a:r>
              <a:rPr lang="es-ES" sz="1200" dirty="0" err="1"/>
              <a:t>Mittal</a:t>
            </a:r>
            <a:r>
              <a:rPr lang="es-ES" sz="1200" dirty="0"/>
              <a:t> </a:t>
            </a:r>
            <a:r>
              <a:rPr lang="es-ES" sz="1200" dirty="0" err="1"/>
              <a:t>Supplier</a:t>
            </a:r>
            <a:r>
              <a:rPr lang="es-ES" sz="1200" dirty="0"/>
              <a:t> se muestra la p</a:t>
            </a:r>
            <a:r>
              <a:rPr lang="es" sz="1200" dirty="0"/>
              <a:t>ersona de contacto </a:t>
            </a:r>
            <a:r>
              <a:rPr lang="es-ES" sz="1200" dirty="0"/>
              <a:t>d</a:t>
            </a:r>
            <a:r>
              <a:rPr lang="es" sz="1200" dirty="0"/>
              <a:t>el proveedor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sz="1200" dirty="0"/>
              <a:t>En el apartado “Lista de Tareas” </a:t>
            </a:r>
            <a:r>
              <a:rPr lang="es" sz="1200" dirty="0"/>
              <a:t>se enumeran </a:t>
            </a:r>
            <a:r>
              <a:rPr lang="es-ES" sz="1200" dirty="0"/>
              <a:t>la lista de tareas identificadas para la resolución de la reclamación y la persona responsable de su ejecución (Gestor de reclamaciones o Proveedor)</a:t>
            </a:r>
            <a:endParaRPr lang="e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sz="1200" dirty="0"/>
              <a:t>Haciendo </a:t>
            </a:r>
            <a:r>
              <a:rPr lang="es" sz="1200" dirty="0"/>
              <a:t>clic en el icono del lápiz </a:t>
            </a:r>
            <a:r>
              <a:rPr lang="es-ES" sz="1200" dirty="0"/>
              <a:t>se</a:t>
            </a:r>
            <a:r>
              <a:rPr lang="es" sz="1200" dirty="0"/>
              <a:t> </a:t>
            </a:r>
            <a:r>
              <a:rPr lang="es-ES" sz="1200" dirty="0"/>
              <a:t>abren los detalles de</a:t>
            </a:r>
            <a:r>
              <a:rPr lang="es" sz="1200" dirty="0"/>
              <a:t> la tarea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12900BF8-9071-49F1-C4B9-268EA243D41B}"/>
              </a:ext>
            </a:extLst>
          </p:cNvPr>
          <p:cNvSpPr/>
          <p:nvPr/>
        </p:nvSpPr>
        <p:spPr>
          <a:xfrm rot="5400000">
            <a:off x="8613033" y="716306"/>
            <a:ext cx="865224" cy="267919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AEFCB744-3553-6DB0-A440-3DCCFD426F06}"/>
              </a:ext>
            </a:extLst>
          </p:cNvPr>
          <p:cNvSpPr/>
          <p:nvPr/>
        </p:nvSpPr>
        <p:spPr>
          <a:xfrm rot="5400000">
            <a:off x="-1066529" y="3965708"/>
            <a:ext cx="3931920" cy="91440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241514-88F1-968E-393B-C7FCCE530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08" y="2434981"/>
            <a:ext cx="8449056" cy="43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1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" sz="2800" dirty="0"/>
              <a:t>Procesar Reclamaciones y Tareas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127651"/>
            <a:ext cx="8108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sz="1200" dirty="0"/>
              <a:t>Incluya</a:t>
            </a:r>
            <a:r>
              <a:rPr lang="es" sz="1200" dirty="0"/>
              <a:t> comentarios y haga clic en el botón Guardar para enviar cualquier actualización / consulta al </a:t>
            </a:r>
            <a:r>
              <a:rPr lang="es-ES" sz="1200" dirty="0"/>
              <a:t>gestor de reclamaciones</a:t>
            </a:r>
            <a:r>
              <a:rPr lang="es" sz="1200" dirty="0"/>
              <a:t>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Haga clic en Notificar al </a:t>
            </a:r>
            <a:r>
              <a:rPr lang="es-ES" sz="1200" dirty="0"/>
              <a:t>Gestor de reclamaciones </a:t>
            </a:r>
            <a:r>
              <a:rPr lang="es" sz="1200" dirty="0"/>
              <a:t>para devolver la tarea al </a:t>
            </a:r>
            <a:r>
              <a:rPr lang="es-ES" sz="1200" dirty="0"/>
              <a:t>gestor</a:t>
            </a:r>
            <a:r>
              <a:rPr lang="es" sz="1200" dirty="0"/>
              <a:t> (si necesita aclaraciones para continuar)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Haga clic en el botón Cerrar tarea cuando la tarea esté en acción al 100% para que el </a:t>
            </a:r>
            <a:r>
              <a:rPr lang="es-ES" sz="1200" dirty="0"/>
              <a:t>gestor </a:t>
            </a:r>
            <a:r>
              <a:rPr lang="es" sz="1200" dirty="0"/>
              <a:t>de </a:t>
            </a:r>
            <a:r>
              <a:rPr lang="es-ES" sz="1200" dirty="0"/>
              <a:t>reclamaciones</a:t>
            </a:r>
            <a:r>
              <a:rPr lang="es" sz="1200" dirty="0"/>
              <a:t> la revise y </a:t>
            </a:r>
            <a:r>
              <a:rPr lang="es-ES" sz="1200" dirty="0"/>
              <a:t>la marque como Completada si la acepta</a:t>
            </a:r>
            <a:r>
              <a:rPr lang="es" sz="12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El estado de la tarea se cambia a Cerrar 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" sz="1200" dirty="0"/>
              <a:t>Una vez que el administrador de reclamaciones acepta completar la tarea, el estado cambia a Listo.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B83A2ED-5D44-D28F-69E3-5D656D1DE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3" y="2118521"/>
            <a:ext cx="8108308" cy="473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9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84C7F82-587C-A0F5-E906-BDB9329A5938}"/>
              </a:ext>
            </a:extLst>
          </p:cNvPr>
          <p:cNvGrpSpPr/>
          <p:nvPr/>
        </p:nvGrpSpPr>
        <p:grpSpPr>
          <a:xfrm>
            <a:off x="-13131" y="-32257"/>
            <a:ext cx="12205131" cy="7062643"/>
            <a:chOff x="-13131" y="-32257"/>
            <a:chExt cx="12205131" cy="7062643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BB675A55-D451-D2B4-35F1-B299D749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7" name="Picture 5" descr="Forma&#10;&#10;Descripción generada automáticamente">
              <a:extLst>
                <a:ext uri="{FF2B5EF4-FFF2-40B4-BE49-F238E27FC236}">
                  <a16:creationId xmlns:a16="http://schemas.microsoft.com/office/drawing/2014/main" id="{E7A22E82-1C7C-E1BA-F2F4-FA3326347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9278652" cy="7062643"/>
            </a:xfrm>
            <a:prstGeom prst="rect">
              <a:avLst/>
            </a:prstGeom>
          </p:spPr>
        </p:pic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FAC50BC-0CEB-F053-6214-890C08A22E2E}"/>
              </a:ext>
            </a:extLst>
          </p:cNvPr>
          <p:cNvSpPr txBox="1"/>
          <p:nvPr/>
        </p:nvSpPr>
        <p:spPr>
          <a:xfrm>
            <a:off x="4626195" y="3224288"/>
            <a:ext cx="338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2955402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AE9D694CC004CB7483061D027000B" ma:contentTypeVersion="15" ma:contentTypeDescription="Create a new document." ma:contentTypeScope="" ma:versionID="4d5fe67a246625b6404d99ba6d86f207">
  <xsd:schema xmlns:xsd="http://www.w3.org/2001/XMLSchema" xmlns:xs="http://www.w3.org/2001/XMLSchema" xmlns:p="http://schemas.microsoft.com/office/2006/metadata/properties" xmlns:ns2="c1b85da8-c504-4369-9971-bacfd3016d60" xmlns:ns3="f32ddcf7-40e6-4614-9137-97dbb0c560bc" targetNamespace="http://schemas.microsoft.com/office/2006/metadata/properties" ma:root="true" ma:fieldsID="a9b28a8ab9744fc8f2df567931c9a07e" ns2:_="" ns3:_="">
    <xsd:import namespace="c1b85da8-c504-4369-9971-bacfd3016d60"/>
    <xsd:import namespace="f32ddcf7-40e6-4614-9137-97dbb0c56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85da8-c504-4369-9971-bacfd3016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dcf7-40e6-4614-9137-97dbb0c560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66819c-7136-4b7c-a0ca-132f0173a6df}" ma:internalName="TaxCatchAll" ma:showField="CatchAllData" ma:web="f32ddcf7-40e6-4614-9137-97dbb0c56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b85da8-c504-4369-9971-bacfd3016d60" xsi:nil="true"/>
    <TaxCatchAll xmlns="f32ddcf7-40e6-4614-9137-97dbb0c560bc" xsi:nil="true"/>
    <lcf76f155ced4ddcb4097134ff3c332f xmlns="c1b85da8-c504-4369-9971-bacfd3016d6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C4003F-FD49-4B37-9765-7A3FBDF1E6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85da8-c504-4369-9971-bacfd3016d60"/>
    <ds:schemaRef ds:uri="f32ddcf7-40e6-4614-9137-97dbb0c56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E13852-2DB0-4D73-84C4-8BABA31BDB0D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c1b85da8-c504-4369-9971-bacfd3016d60"/>
    <ds:schemaRef ds:uri="http://purl.org/dc/terms/"/>
    <ds:schemaRef ds:uri="http://www.w3.org/XML/1998/namespace"/>
    <ds:schemaRef ds:uri="http://schemas.microsoft.com/office/infopath/2007/PartnerControls"/>
    <ds:schemaRef ds:uri="f32ddcf7-40e6-4614-9137-97dbb0c560b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E6CBCF7-C214-4BD5-8125-8E4DD1F455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553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Tucho Alonso, Ricardo</dc:creator>
  <cp:lastModifiedBy>Castellano Dacal, Rosa maria</cp:lastModifiedBy>
  <cp:revision>5</cp:revision>
  <dcterms:modified xsi:type="dcterms:W3CDTF">2026-04-16T09:00:25Z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0x010100415AE9D694CC004CB7483061D027000B</vt:lpwstr>
  </property>
  <property fmtid="{D5CDD505-2E9C-101B-9397-08002B2CF9AE}" pid="3" name="MediaServiceImageTags">
    <vt:lpwstr/>
  </property>
</Properties>
</file>