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56" r:id="rId5"/>
    <p:sldId id="257" r:id="rId6"/>
    <p:sldId id="258" r:id="rId7"/>
    <p:sldId id="277" r:id="rId8"/>
    <p:sldId id="264" r:id="rId9"/>
    <p:sldId id="304" r:id="rId10"/>
    <p:sldId id="262" r:id="rId11"/>
    <p:sldId id="305" r:id="rId12"/>
    <p:sldId id="270" r:id="rId1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BABD"/>
    <a:srgbClr val="FF3700"/>
    <a:srgbClr val="B6F8F8"/>
    <a:srgbClr val="197D71"/>
    <a:srgbClr val="E3F5F5"/>
    <a:srgbClr val="FFFFFF"/>
    <a:srgbClr val="03B1ED"/>
    <a:srgbClr val="FEED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91D645-6E62-C692-D1C0-0CC7530BB52C}" v="11" dt="2026-04-16T08:49:05.036"/>
    <p1510:client id="{F5B09142-3066-53D6-73C9-7F2629A5697F}" v="5" dt="2026-04-16T09:00:05.8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92" autoAdjust="0"/>
    <p:restoredTop sz="95443" autoAdjust="0"/>
  </p:normalViewPr>
  <p:slideViewPr>
    <p:cSldViewPr snapToGrid="0">
      <p:cViewPr varScale="1">
        <p:scale>
          <a:sx n="108" d="100"/>
          <a:sy n="108" d="100"/>
        </p:scale>
        <p:origin x="942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rlet, Frederic (Contractor)" userId="S::e006908@arcelormittal.net::921bb639-d402-49ca-9d83-a522fd714dba" providerId="AD" clId="Web-{F5B09142-3066-53D6-73C9-7F2629A5697F}"/>
    <pc:docChg chg="modSld">
      <pc:chgData name="Varlet, Frederic (Contractor)" userId="S::e006908@arcelormittal.net::921bb639-d402-49ca-9d83-a522fd714dba" providerId="AD" clId="Web-{F5B09142-3066-53D6-73C9-7F2629A5697F}" dt="2026-04-16T09:00:02.904" v="1" actId="20577"/>
      <pc:docMkLst>
        <pc:docMk/>
      </pc:docMkLst>
      <pc:sldChg chg="modSp">
        <pc:chgData name="Varlet, Frederic (Contractor)" userId="S::e006908@arcelormittal.net::921bb639-d402-49ca-9d83-a522fd714dba" providerId="AD" clId="Web-{F5B09142-3066-53D6-73C9-7F2629A5697F}" dt="2026-04-16T09:00:02.904" v="1" actId="20577"/>
        <pc:sldMkLst>
          <pc:docMk/>
          <pc:sldMk cId="3539873681" sldId="277"/>
        </pc:sldMkLst>
        <pc:spChg chg="mod">
          <ac:chgData name="Varlet, Frederic (Contractor)" userId="S::e006908@arcelormittal.net::921bb639-d402-49ca-9d83-a522fd714dba" providerId="AD" clId="Web-{F5B09142-3066-53D6-73C9-7F2629A5697F}" dt="2026-04-16T09:00:02.904" v="1" actId="20577"/>
          <ac:spMkLst>
            <pc:docMk/>
            <pc:sldMk cId="3539873681" sldId="277"/>
            <ac:spMk id="10" creationId="{5BDACDEF-30A7-8857-6B38-52112B87C123}"/>
          </ac:spMkLst>
        </pc:spChg>
      </pc:sldChg>
    </pc:docChg>
  </pc:docChgLst>
  <pc:docChgLst>
    <pc:chgData name="Varlet, Frederic (Contractor)" userId="S::e006908@arcelormittal.net::921bb639-d402-49ca-9d83-a522fd714dba" providerId="AD" clId="Web-{4D91D645-6E62-C692-D1C0-0CC7530BB52C}"/>
    <pc:docChg chg="modSld">
      <pc:chgData name="Varlet, Frederic (Contractor)" userId="S::e006908@arcelormittal.net::921bb639-d402-49ca-9d83-a522fd714dba" providerId="AD" clId="Web-{4D91D645-6E62-C692-D1C0-0CC7530BB52C}" dt="2026-04-16T08:48:59.864" v="4" actId="20577"/>
      <pc:docMkLst>
        <pc:docMk/>
      </pc:docMkLst>
      <pc:sldChg chg="modSp">
        <pc:chgData name="Varlet, Frederic (Contractor)" userId="S::e006908@arcelormittal.net::921bb639-d402-49ca-9d83-a522fd714dba" providerId="AD" clId="Web-{4D91D645-6E62-C692-D1C0-0CC7530BB52C}" dt="2026-04-16T08:48:59.864" v="4" actId="20577"/>
        <pc:sldMkLst>
          <pc:docMk/>
          <pc:sldMk cId="3539873681" sldId="277"/>
        </pc:sldMkLst>
        <pc:spChg chg="mod">
          <ac:chgData name="Varlet, Frederic (Contractor)" userId="S::e006908@arcelormittal.net::921bb639-d402-49ca-9d83-a522fd714dba" providerId="AD" clId="Web-{4D91D645-6E62-C692-D1C0-0CC7530BB52C}" dt="2026-04-16T08:48:59.864" v="4" actId="20577"/>
          <ac:spMkLst>
            <pc:docMk/>
            <pc:sldMk cId="3539873681" sldId="277"/>
            <ac:spMk id="10" creationId="{5BDACDEF-30A7-8857-6B38-52112B87C12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3CEB6B-A161-4ED9-95E2-A5BF7774D54E}" type="datetimeFigureOut">
              <a:t>4/16/2026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413EED-B853-4477-A2B6-B74DB9E1CD5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652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You don't speak about </a:t>
            </a:r>
            <a:r>
              <a:rPr lang="en-US" dirty="0" err="1">
                <a:ea typeface="Calibri"/>
                <a:cs typeface="Calibri"/>
              </a:rPr>
              <a:t>RFi</a:t>
            </a:r>
            <a:r>
              <a:rPr lang="en-US" dirty="0">
                <a:ea typeface="Calibri"/>
                <a:cs typeface="Calibri"/>
              </a:rPr>
              <a:t>, </a:t>
            </a:r>
            <a:r>
              <a:rPr lang="en-US" dirty="0" err="1">
                <a:ea typeface="Calibri"/>
                <a:cs typeface="Calibri"/>
              </a:rPr>
              <a:t>RFp</a:t>
            </a:r>
            <a:r>
              <a:rPr lang="en-US" dirty="0">
                <a:ea typeface="Calibri"/>
                <a:cs typeface="Calibri"/>
              </a:rPr>
              <a:t> but not sure we are using those types of RFx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413EED-B853-4477-A2B6-B74DB9E1CD58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883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4A27B75-1315-F4D2-C9DF-52D538D7CD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69FAF4E-AE94-A851-7EA9-B0DA68EA83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1DE51FA-8413-CBDC-F5B5-3AA09799B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5471A45-A9F5-9715-29AE-D8BEB68FA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198C656-048E-0F95-3907-762FDDFEB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8593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AA19FB2-D09E-9489-4D60-37D4EA523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EC46BAA-CFA6-4B69-8F08-35F2E01974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0E06E7D-5DD4-12FA-7A46-A6AEFDA2B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1E76A97-FE6E-A91B-C232-FC4130534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A196D20-B7CB-4DCE-DD4F-752E6A7DB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49671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3CABC7-B8D5-9309-22B5-CDF131009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EDCA31E-1EA1-6874-E298-06BAD11171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E256950-9328-9654-C48D-16C75B2F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012C3E3-EDCA-1C37-8943-9A8582FF7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8993CED-150A-F431-168D-9DC22343B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13827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F775CCE-E3B4-76BC-4850-38F6B500D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4ABEEC6-2CFE-305F-C2D9-B80359FD4F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E474F11-C143-4D92-452D-EB7C0D2088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72FBDC9A-1467-F079-9ED5-ACA489F03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970B744-0D82-A04C-60BE-7A12F346F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057C299-CA46-7088-CF12-4E25206A3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37111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66E2CC3-34AA-5521-1677-30D2A2BFF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D0CD26C-1E7F-DD66-F153-165D6EAD55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0C527F0-5AFB-29BD-9CB6-6FE639BFEE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987E1565-3825-7DE1-01A1-0F9CF64688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3E61972C-B5CC-C3DB-DCFB-28A4234F2F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6364E0F5-BAF5-EFE7-3F32-BB2753686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1CFEBE2-18D1-042A-3DC2-324C4007E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FC802C0F-4555-D55A-7ECC-0A625317F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88908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B5AB648-E98C-F376-6BF8-7EC4825C1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62786AFD-8E20-DFB2-2DB2-4A063B05B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90FCEA9A-346D-A3F6-04AA-289CF5937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0246097B-9547-9645-62FA-DEC0B73A9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87603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C018831F-BF32-EF76-BEFD-97881CFB7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198FE37-3C34-CA47-3777-1749D117F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1123524-474B-54CB-F9D4-DFCDED08A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7699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3A6FFF-F07F-E25F-808F-94568CFD1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13C375B-F7E1-1763-ED11-F18841C356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AC63C68-0E92-67CE-973B-26067A920E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E616C2E-58CF-EAD2-27D5-2545B8810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6CB67D3-63A9-E30D-8759-0DECA3A3B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6E6CA21-486E-FE73-26C1-FD7D71BAC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017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51D2E6-AEDD-3D5A-B5E7-1FAE0CAC7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D7B88034-C794-6457-E7B7-9089AB9BB8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89DDA6F-D98D-F58B-D0CB-A7FAE2ADED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A95268B-B2E2-868D-E0DA-8B7720A10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7A6F388-CF10-8FE5-DD8D-F4D0B955B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D103939-5D5E-5E3C-0DFA-F94F1C54B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22430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CCC6B6D-2205-5A98-4EFA-A310DCA3C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095802A-6647-DA17-8A49-261518855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2989835-4409-D45E-7DB4-3C74F0CCA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6D11A93-0C10-0847-4872-B2A7364BA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D7CE517-49BA-8154-D863-8C334C4B0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5872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92232AD3-6A50-840C-555B-E98681D694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740909F-94F5-055A-1913-9E50F321B5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6FD4488-DF06-A7CF-8952-93BE87690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925EFB9-187C-D8F7-1140-7F984B16F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7C9780D-DFB0-1F6E-065D-8EB4A93EA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00479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B130B0A8-03E0-FB74-FE2C-265D99D58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5B54044-903C-2ACD-85FC-B6E2CA81D1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4F57A16-E9AA-6EDB-D75D-B95D81F02D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6675199-F075-6CE1-1377-3E18D0FABC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F6D1DCD-A01A-1A3B-A582-2CF933E6DE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41165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03AEADCE-422B-F987-A58E-9C07334634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Graphic 17">
            <a:extLst>
              <a:ext uri="{FF2B5EF4-FFF2-40B4-BE49-F238E27FC236}">
                <a16:creationId xmlns:a16="http://schemas.microsoft.com/office/drawing/2014/main" id="{2DBBEC28-232D-80C0-1552-82A0605FF37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48326" y="105407"/>
            <a:ext cx="2209021" cy="1150260"/>
          </a:xfrm>
          <a:prstGeom prst="rect">
            <a:avLst/>
          </a:prstGeom>
        </p:spPr>
      </p:pic>
      <p:grpSp>
        <p:nvGrpSpPr>
          <p:cNvPr id="8" name="Grupa 7">
            <a:extLst>
              <a:ext uri="{FF2B5EF4-FFF2-40B4-BE49-F238E27FC236}">
                <a16:creationId xmlns:a16="http://schemas.microsoft.com/office/drawing/2014/main" id="{7BDC335F-CEBF-EFF8-6BC3-70D45FA2707C}"/>
              </a:ext>
            </a:extLst>
          </p:cNvPr>
          <p:cNvGrpSpPr/>
          <p:nvPr/>
        </p:nvGrpSpPr>
        <p:grpSpPr>
          <a:xfrm>
            <a:off x="0" y="0"/>
            <a:ext cx="12205131" cy="7062643"/>
            <a:chOff x="-13131" y="-32257"/>
            <a:chExt cx="12205131" cy="7062643"/>
          </a:xfrm>
        </p:grpSpPr>
        <p:pic>
          <p:nvPicPr>
            <p:cNvPr id="5" name="Picture 16">
              <a:extLst>
                <a:ext uri="{FF2B5EF4-FFF2-40B4-BE49-F238E27FC236}">
                  <a16:creationId xmlns:a16="http://schemas.microsoft.com/office/drawing/2014/main" id="{4E2A8200-DDF9-51D4-4AB2-A94AD7D6C3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1" b="4691"/>
            <a:stretch/>
          </p:blipFill>
          <p:spPr>
            <a:xfrm>
              <a:off x="2913347" y="1252571"/>
              <a:ext cx="9278653" cy="5605429"/>
            </a:xfrm>
            <a:custGeom>
              <a:avLst/>
              <a:gdLst>
                <a:gd name="connsiteX0" fmla="*/ 4836706 w 6958990"/>
                <a:gd name="connsiteY0" fmla="*/ 0 h 4204072"/>
                <a:gd name="connsiteX1" fmla="*/ 5105370 w 6958990"/>
                <a:gd name="connsiteY1" fmla="*/ 5401 h 4204072"/>
                <a:gd name="connsiteX2" fmla="*/ 6506079 w 6958990"/>
                <a:gd name="connsiteY2" fmla="*/ 215559 h 4204072"/>
                <a:gd name="connsiteX3" fmla="*/ 6958990 w 6958990"/>
                <a:gd name="connsiteY3" fmla="*/ 344984 h 4204072"/>
                <a:gd name="connsiteX4" fmla="*/ 6958990 w 6958990"/>
                <a:gd name="connsiteY4" fmla="*/ 4204072 h 4204072"/>
                <a:gd name="connsiteX5" fmla="*/ 0 w 6958990"/>
                <a:gd name="connsiteY5" fmla="*/ 4204072 h 4204072"/>
                <a:gd name="connsiteX6" fmla="*/ 946497 w 6958990"/>
                <a:gd name="connsiteY6" fmla="*/ 1813869 h 4204072"/>
                <a:gd name="connsiteX7" fmla="*/ 4836706 w 6958990"/>
                <a:gd name="connsiteY7" fmla="*/ 0 h 4204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58990" h="4204072">
                  <a:moveTo>
                    <a:pt x="4836706" y="0"/>
                  </a:moveTo>
                  <a:cubicBezTo>
                    <a:pt x="4927033" y="0"/>
                    <a:pt x="5015815" y="2315"/>
                    <a:pt x="5105370" y="5401"/>
                  </a:cubicBezTo>
                  <a:cubicBezTo>
                    <a:pt x="5582478" y="25653"/>
                    <a:pt x="6048296" y="99286"/>
                    <a:pt x="6506079" y="215559"/>
                  </a:cubicBezTo>
                  <a:lnTo>
                    <a:pt x="6958990" y="344984"/>
                  </a:lnTo>
                  <a:lnTo>
                    <a:pt x="6958990" y="4204072"/>
                  </a:lnTo>
                  <a:lnTo>
                    <a:pt x="0" y="4204072"/>
                  </a:lnTo>
                  <a:cubicBezTo>
                    <a:pt x="176021" y="3241973"/>
                    <a:pt x="497181" y="2444982"/>
                    <a:pt x="946497" y="1813869"/>
                  </a:cubicBezTo>
                  <a:cubicBezTo>
                    <a:pt x="1808843" y="603337"/>
                    <a:pt x="3144438" y="0"/>
                    <a:pt x="4836706" y="0"/>
                  </a:cubicBezTo>
                  <a:close/>
                </a:path>
              </a:pathLst>
            </a:custGeom>
          </p:spPr>
        </p:pic>
        <p:pic>
          <p:nvPicPr>
            <p:cNvPr id="4" name="Picture 5" descr="Shape&#10;&#10;Description automatically generated">
              <a:extLst>
                <a:ext uri="{FF2B5EF4-FFF2-40B4-BE49-F238E27FC236}">
                  <a16:creationId xmlns:a16="http://schemas.microsoft.com/office/drawing/2014/main" id="{E6B080C3-FA16-B813-8874-36E82B19B0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8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601"/>
            <a:stretch/>
          </p:blipFill>
          <p:spPr>
            <a:xfrm>
              <a:off x="-13131" y="-32257"/>
              <a:ext cx="10196186" cy="7062643"/>
            </a:xfrm>
            <a:prstGeom prst="rect">
              <a:avLst/>
            </a:prstGeom>
          </p:spPr>
        </p:pic>
      </p:grp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E2478A6-3581-6CE8-955D-A5CB272841FA}"/>
              </a:ext>
            </a:extLst>
          </p:cNvPr>
          <p:cNvSpPr txBox="1">
            <a:spLocks/>
          </p:cNvSpPr>
          <p:nvPr/>
        </p:nvSpPr>
        <p:spPr>
          <a:xfrm>
            <a:off x="347022" y="339554"/>
            <a:ext cx="8095642" cy="348206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60000" indent="-360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defRPr sz="3500" b="0" i="0" kern="1200">
                <a:solidFill>
                  <a:schemeClr val="bg1"/>
                </a:solidFill>
                <a:latin typeface="FS Elliot Light" charset="0"/>
                <a:ea typeface="FS Elliot Light" charset="0"/>
                <a:cs typeface="FS Elliot Light" charset="0"/>
              </a:defRPr>
            </a:lvl1pPr>
            <a:lvl2pPr marL="720000" indent="-360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defRPr sz="3500" b="0" i="0" kern="1200">
                <a:solidFill>
                  <a:schemeClr val="bg1"/>
                </a:solidFill>
                <a:latin typeface="FS Elliot Light" charset="0"/>
                <a:ea typeface="FS Elliot Light" charset="0"/>
                <a:cs typeface="FS Elliot Light" charset="0"/>
              </a:defRPr>
            </a:lvl2pPr>
            <a:lvl3pPr marL="1080000" indent="-360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defRPr sz="3500" b="0" i="0" kern="1200">
                <a:solidFill>
                  <a:schemeClr val="bg1"/>
                </a:solidFill>
                <a:latin typeface="FS Elliot Light" charset="0"/>
                <a:ea typeface="FS Elliot Light" charset="0"/>
                <a:cs typeface="FS Elliot Light" charset="0"/>
              </a:defRPr>
            </a:lvl3pPr>
            <a:lvl4pPr marL="1440000" indent="-360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defRPr sz="3500" b="0" i="0" kern="1200">
                <a:solidFill>
                  <a:schemeClr val="bg1"/>
                </a:solidFill>
                <a:latin typeface="FS Elliot Light" charset="0"/>
                <a:ea typeface="FS Elliot Light" charset="0"/>
                <a:cs typeface="FS Elliot Light" charset="0"/>
              </a:defRPr>
            </a:lvl4pPr>
            <a:lvl5pPr marL="1800000" indent="-360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defRPr sz="3500" b="0" i="0" kern="1200">
                <a:solidFill>
                  <a:schemeClr val="bg1"/>
                </a:solidFill>
                <a:latin typeface="FS Elliot Light" charset="0"/>
                <a:ea typeface="FS Elliot Light" charset="0"/>
                <a:cs typeface="FS Elliot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7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digiPACE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Claim Manager Guide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4353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17">
            <a:extLst>
              <a:ext uri="{FF2B5EF4-FFF2-40B4-BE49-F238E27FC236}">
                <a16:creationId xmlns:a16="http://schemas.microsoft.com/office/drawing/2014/main" id="{943087CC-662F-C18C-975D-FAFABEB1D3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979" y="-32257"/>
            <a:ext cx="2209021" cy="1150260"/>
          </a:xfrm>
          <a:prstGeom prst="rect">
            <a:avLst/>
          </a:prstGeom>
        </p:spPr>
      </p:pic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B704433E-F001-A6D9-EA06-E674F4DA7634}"/>
              </a:ext>
            </a:extLst>
          </p:cNvPr>
          <p:cNvCxnSpPr>
            <a:cxnSpLocks/>
          </p:cNvCxnSpPr>
          <p:nvPr/>
        </p:nvCxnSpPr>
        <p:spPr>
          <a:xfrm>
            <a:off x="356260" y="1080654"/>
            <a:ext cx="11542815" cy="0"/>
          </a:xfrm>
          <a:prstGeom prst="line">
            <a:avLst/>
          </a:prstGeom>
          <a:ln w="38100">
            <a:solidFill>
              <a:srgbClr val="FF37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ADD21F30-D837-A5C7-0D68-AA1E6CFC3610}"/>
              </a:ext>
            </a:extLst>
          </p:cNvPr>
          <p:cNvSpPr txBox="1"/>
          <p:nvPr/>
        </p:nvSpPr>
        <p:spPr>
          <a:xfrm>
            <a:off x="356260" y="308758"/>
            <a:ext cx="8909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Table of content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7EB57AF-3A92-A97F-213A-8C2660B3875E}"/>
              </a:ext>
            </a:extLst>
          </p:cNvPr>
          <p:cNvSpPr txBox="1"/>
          <p:nvPr/>
        </p:nvSpPr>
        <p:spPr>
          <a:xfrm>
            <a:off x="2118886" y="2175641"/>
            <a:ext cx="65458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Improvement Plans / Claims - </a:t>
            </a:r>
            <a:r>
              <a:rPr lang="en-US" dirty="0" err="1"/>
              <a:t>DigiPACE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Accessing Claims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Process / Close - Claim &amp; Tasks</a:t>
            </a:r>
          </a:p>
        </p:txBody>
      </p:sp>
    </p:spTree>
    <p:extLst>
      <p:ext uri="{BB962C8B-B14F-4D97-AF65-F5344CB8AC3E}">
        <p14:creationId xmlns:p14="http://schemas.microsoft.com/office/powerpoint/2010/main" val="3304568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17">
            <a:extLst>
              <a:ext uri="{FF2B5EF4-FFF2-40B4-BE49-F238E27FC236}">
                <a16:creationId xmlns:a16="http://schemas.microsoft.com/office/drawing/2014/main" id="{943087CC-662F-C18C-975D-FAFABEB1D3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48326" y="105407"/>
            <a:ext cx="2209021" cy="1150260"/>
          </a:xfrm>
          <a:prstGeom prst="rect">
            <a:avLst/>
          </a:prstGeom>
        </p:spPr>
      </p:pic>
      <p:cxnSp>
        <p:nvCxnSpPr>
          <p:cNvPr id="2" name="Łącznik prosty 1">
            <a:extLst>
              <a:ext uri="{FF2B5EF4-FFF2-40B4-BE49-F238E27FC236}">
                <a16:creationId xmlns:a16="http://schemas.microsoft.com/office/drawing/2014/main" id="{1DD41109-AE40-ACD4-EECA-513621EC758E}"/>
              </a:ext>
            </a:extLst>
          </p:cNvPr>
          <p:cNvCxnSpPr>
            <a:cxnSpLocks/>
          </p:cNvCxnSpPr>
          <p:nvPr/>
        </p:nvCxnSpPr>
        <p:spPr>
          <a:xfrm>
            <a:off x="356260" y="1080654"/>
            <a:ext cx="11542815" cy="0"/>
          </a:xfrm>
          <a:prstGeom prst="line">
            <a:avLst/>
          </a:prstGeom>
          <a:ln w="38100">
            <a:solidFill>
              <a:srgbClr val="FF37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" name="pole tekstowe 2">
            <a:extLst>
              <a:ext uri="{FF2B5EF4-FFF2-40B4-BE49-F238E27FC236}">
                <a16:creationId xmlns:a16="http://schemas.microsoft.com/office/drawing/2014/main" id="{5384B451-016D-B65D-0F34-F70BBE9C9FB0}"/>
              </a:ext>
            </a:extLst>
          </p:cNvPr>
          <p:cNvSpPr txBox="1"/>
          <p:nvPr/>
        </p:nvSpPr>
        <p:spPr>
          <a:xfrm>
            <a:off x="356260" y="443992"/>
            <a:ext cx="7481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Improvement Plans / Claims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7B86DE02-0657-5DB0-A37F-21DC56A87703}"/>
              </a:ext>
            </a:extLst>
          </p:cNvPr>
          <p:cNvSpPr txBox="1"/>
          <p:nvPr/>
        </p:nvSpPr>
        <p:spPr>
          <a:xfrm>
            <a:off x="536028" y="1252571"/>
            <a:ext cx="11246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</a:rPr>
              <a:t>Arcelor Mittal </a:t>
            </a:r>
            <a:r>
              <a:rPr lang="en-US" dirty="0">
                <a:latin typeface="Calibri" panose="020F0502020204030204" pitchFamily="34" charset="0"/>
              </a:rPr>
              <a:t>digiPACE online tool Can now be used to manage Claims.</a:t>
            </a:r>
          </a:p>
          <a:p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3A315738-B589-F902-72EF-F49D45BB2183}"/>
              </a:ext>
            </a:extLst>
          </p:cNvPr>
          <p:cNvSpPr txBox="1"/>
          <p:nvPr/>
        </p:nvSpPr>
        <p:spPr>
          <a:xfrm>
            <a:off x="417781" y="1942459"/>
            <a:ext cx="10535055" cy="29577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1200"/>
              </a:spcAft>
            </a:pPr>
            <a:r>
              <a:rPr lang="en-US" sz="1600" b="1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Key Features: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600" b="1" dirty="0">
                <a:solidFill>
                  <a:srgbClr val="242424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Maintenance</a:t>
            </a:r>
            <a:r>
              <a:rPr lang="en-US" sz="16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Digital maintenance of all communication in one place</a:t>
            </a:r>
            <a:r>
              <a:rPr lang="en-US" sz="1600" dirty="0">
                <a:solidFill>
                  <a:srgbClr val="242424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600" b="1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Accountability</a:t>
            </a:r>
            <a:r>
              <a:rPr lang="en-US" sz="16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Assigned to </a:t>
            </a:r>
            <a:r>
              <a:rPr lang="en-US" sz="1600" dirty="0">
                <a:solidFill>
                  <a:srgbClr val="242424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responsible persons in both AM and Supplier side</a:t>
            </a:r>
            <a:r>
              <a:rPr lang="en-US" sz="16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600" b="1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Accessibility</a:t>
            </a:r>
            <a:r>
              <a:rPr lang="en-US" sz="1600" dirty="0">
                <a:solidFill>
                  <a:srgbClr val="242424"/>
                </a:solidFill>
                <a:latin typeface="Segoe UI" panose="020B0502040204020203" pitchFamily="34" charset="0"/>
                <a:cs typeface="Arial" panose="020B0604020202020204" pitchFamily="34" charset="0"/>
              </a:rPr>
              <a:t>: All communication happens in tool , accessible anytime.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600" b="1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Notifications</a:t>
            </a:r>
            <a:r>
              <a:rPr lang="en-US" sz="16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Provide instant notifications through email.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b="1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Common platform</a:t>
            </a:r>
            <a:r>
              <a:rPr lang="en-US" sz="16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Supplier &amp; Claim manager use single platfor</a:t>
            </a:r>
            <a:r>
              <a:rPr lang="en-US" sz="1600" dirty="0">
                <a:solidFill>
                  <a:srgbClr val="242424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</a:t>
            </a:r>
            <a:r>
              <a:rPr lang="en-US" sz="16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b="1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Protection</a:t>
            </a:r>
            <a:r>
              <a:rPr lang="en-US" sz="16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Access restrictions based on org, commodity and Profile.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2777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17">
            <a:extLst>
              <a:ext uri="{FF2B5EF4-FFF2-40B4-BE49-F238E27FC236}">
                <a16:creationId xmlns:a16="http://schemas.microsoft.com/office/drawing/2014/main" id="{943087CC-662F-C18C-975D-FAFABEB1D3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48326" y="105407"/>
            <a:ext cx="2209021" cy="1150260"/>
          </a:xfrm>
          <a:prstGeom prst="rect">
            <a:avLst/>
          </a:prstGeom>
        </p:spPr>
      </p:pic>
      <p:cxnSp>
        <p:nvCxnSpPr>
          <p:cNvPr id="2" name="Łącznik prosty 1">
            <a:extLst>
              <a:ext uri="{FF2B5EF4-FFF2-40B4-BE49-F238E27FC236}">
                <a16:creationId xmlns:a16="http://schemas.microsoft.com/office/drawing/2014/main" id="{C0F2070C-4899-616C-E21D-5B52FD901BF9}"/>
              </a:ext>
            </a:extLst>
          </p:cNvPr>
          <p:cNvCxnSpPr>
            <a:cxnSpLocks/>
          </p:cNvCxnSpPr>
          <p:nvPr/>
        </p:nvCxnSpPr>
        <p:spPr>
          <a:xfrm>
            <a:off x="356260" y="1080654"/>
            <a:ext cx="11542815" cy="0"/>
          </a:xfrm>
          <a:prstGeom prst="line">
            <a:avLst/>
          </a:prstGeom>
          <a:ln w="38100">
            <a:solidFill>
              <a:srgbClr val="FF37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pole tekstowe 7">
            <a:extLst>
              <a:ext uri="{FF2B5EF4-FFF2-40B4-BE49-F238E27FC236}">
                <a16:creationId xmlns:a16="http://schemas.microsoft.com/office/drawing/2014/main" id="{43F8CDE5-C811-C73B-7A07-F81B28EAF53C}"/>
              </a:ext>
            </a:extLst>
          </p:cNvPr>
          <p:cNvSpPr txBox="1"/>
          <p:nvPr/>
        </p:nvSpPr>
        <p:spPr>
          <a:xfrm>
            <a:off x="356260" y="474603"/>
            <a:ext cx="88233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Accessing Claims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DACDEF-30A7-8857-6B38-52112B87C123}"/>
              </a:ext>
            </a:extLst>
          </p:cNvPr>
          <p:cNvSpPr txBox="1"/>
          <p:nvPr/>
        </p:nvSpPr>
        <p:spPr>
          <a:xfrm>
            <a:off x="134653" y="1255667"/>
            <a:ext cx="8108308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/>
              <a:t>Login to </a:t>
            </a:r>
            <a:r>
              <a:rPr lang="en-US" sz="1200" dirty="0" err="1"/>
              <a:t>digiPACE</a:t>
            </a:r>
            <a:r>
              <a:rPr lang="en-US" sz="1200" dirty="0"/>
              <a:t> with user id &amp; password in the below link: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>
                <a:ea typeface="+mn-lt"/>
                <a:cs typeface="+mn-lt"/>
              </a:rPr>
              <a:t>https://digipace-suppliers.arcelormittal.com/page.aspx/en/usr/login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en-US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/>
              <a:t>Click on Performance </a:t>
            </a:r>
            <a:r>
              <a:rPr lang="en-US" sz="1200" dirty="0">
                <a:sym typeface="Wingdings" panose="05000000000000000000" pitchFamily="2" charset="2"/>
              </a:rPr>
              <a:t> Improvement Plans to access the Claims</a:t>
            </a:r>
            <a:endParaRPr lang="en-US" sz="1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9A7C52-6958-BAE7-7EE2-6D3A718B1F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690" y="2112246"/>
            <a:ext cx="7681271" cy="4711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873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17">
            <a:extLst>
              <a:ext uri="{FF2B5EF4-FFF2-40B4-BE49-F238E27FC236}">
                <a16:creationId xmlns:a16="http://schemas.microsoft.com/office/drawing/2014/main" id="{943087CC-662F-C18C-975D-FAFABEB1D3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48326" y="105407"/>
            <a:ext cx="2209021" cy="1150260"/>
          </a:xfrm>
          <a:prstGeom prst="rect">
            <a:avLst/>
          </a:prstGeom>
        </p:spPr>
      </p:pic>
      <p:cxnSp>
        <p:nvCxnSpPr>
          <p:cNvPr id="2" name="Łącznik prosty 1">
            <a:extLst>
              <a:ext uri="{FF2B5EF4-FFF2-40B4-BE49-F238E27FC236}">
                <a16:creationId xmlns:a16="http://schemas.microsoft.com/office/drawing/2014/main" id="{A9B4E92F-B133-3CE9-779F-3B81D6C5F330}"/>
              </a:ext>
            </a:extLst>
          </p:cNvPr>
          <p:cNvCxnSpPr>
            <a:cxnSpLocks/>
          </p:cNvCxnSpPr>
          <p:nvPr/>
        </p:nvCxnSpPr>
        <p:spPr>
          <a:xfrm>
            <a:off x="356260" y="1080654"/>
            <a:ext cx="11542815" cy="0"/>
          </a:xfrm>
          <a:prstGeom prst="line">
            <a:avLst/>
          </a:prstGeom>
          <a:ln w="38100">
            <a:solidFill>
              <a:srgbClr val="FF37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pole tekstowe 7">
            <a:extLst>
              <a:ext uri="{FF2B5EF4-FFF2-40B4-BE49-F238E27FC236}">
                <a16:creationId xmlns:a16="http://schemas.microsoft.com/office/drawing/2014/main" id="{8EC2756A-5A0F-600F-A6CB-3DD5462F9164}"/>
              </a:ext>
            </a:extLst>
          </p:cNvPr>
          <p:cNvSpPr txBox="1"/>
          <p:nvPr/>
        </p:nvSpPr>
        <p:spPr>
          <a:xfrm>
            <a:off x="356260" y="474603"/>
            <a:ext cx="88233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Accessing Claims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983D650A-4946-BB61-5580-652DCC7D4A0E}"/>
              </a:ext>
            </a:extLst>
          </p:cNvPr>
          <p:cNvSpPr txBox="1"/>
          <p:nvPr/>
        </p:nvSpPr>
        <p:spPr>
          <a:xfrm>
            <a:off x="356259" y="1098000"/>
            <a:ext cx="51112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dirty="0"/>
              <a:t>Enter Claim number received in email in the Keywords field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dirty="0"/>
              <a:t>Click on Search button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FD4FE27-D3EF-1A50-73DA-F4BD3CC87E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7480" y="1200504"/>
            <a:ext cx="6003487" cy="2377360"/>
          </a:xfrm>
          <a:prstGeom prst="rect">
            <a:avLst/>
          </a:prstGeom>
        </p:spPr>
      </p:pic>
      <p:sp>
        <p:nvSpPr>
          <p:cNvPr id="19" name="pole tekstowe 10">
            <a:extLst>
              <a:ext uri="{FF2B5EF4-FFF2-40B4-BE49-F238E27FC236}">
                <a16:creationId xmlns:a16="http://schemas.microsoft.com/office/drawing/2014/main" id="{8F260B43-F276-E171-B8D2-39CF7ABC02B4}"/>
              </a:ext>
            </a:extLst>
          </p:cNvPr>
          <p:cNvSpPr txBox="1"/>
          <p:nvPr/>
        </p:nvSpPr>
        <p:spPr>
          <a:xfrm>
            <a:off x="356259" y="4398906"/>
            <a:ext cx="5111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dirty="0"/>
              <a:t>Choose the required filter values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dirty="0"/>
              <a:t>Search to display based on filter criteria</a:t>
            </a:r>
          </a:p>
        </p:txBody>
      </p:sp>
      <p:sp>
        <p:nvSpPr>
          <p:cNvPr id="20" name="Arrow: Down 19">
            <a:extLst>
              <a:ext uri="{FF2B5EF4-FFF2-40B4-BE49-F238E27FC236}">
                <a16:creationId xmlns:a16="http://schemas.microsoft.com/office/drawing/2014/main" id="{35D2FA2A-FBEB-D578-ADCE-73C50B879B86}"/>
              </a:ext>
            </a:extLst>
          </p:cNvPr>
          <p:cNvSpPr/>
          <p:nvPr/>
        </p:nvSpPr>
        <p:spPr>
          <a:xfrm rot="16200000">
            <a:off x="4398053" y="1206792"/>
            <a:ext cx="320465" cy="97841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3856BF1D-32EF-0A16-003A-F0EA9AF7D2BD}"/>
              </a:ext>
            </a:extLst>
          </p:cNvPr>
          <p:cNvSpPr/>
          <p:nvPr/>
        </p:nvSpPr>
        <p:spPr>
          <a:xfrm flipV="1">
            <a:off x="4069080" y="5315680"/>
            <a:ext cx="1115568" cy="34445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037F448-C525-B212-AB98-B6317AE3DF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7480" y="3749592"/>
            <a:ext cx="5893103" cy="282589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CDC2523-E59E-124A-A6ED-CBA9CE62BEE2}"/>
              </a:ext>
            </a:extLst>
          </p:cNvPr>
          <p:cNvSpPr/>
          <p:nvPr/>
        </p:nvSpPr>
        <p:spPr>
          <a:xfrm>
            <a:off x="5484394" y="4341394"/>
            <a:ext cx="360947" cy="3108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564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17">
            <a:extLst>
              <a:ext uri="{FF2B5EF4-FFF2-40B4-BE49-F238E27FC236}">
                <a16:creationId xmlns:a16="http://schemas.microsoft.com/office/drawing/2014/main" id="{943087CC-662F-C18C-975D-FAFABEB1D3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48326" y="105407"/>
            <a:ext cx="2209021" cy="1150260"/>
          </a:xfrm>
          <a:prstGeom prst="rect">
            <a:avLst/>
          </a:prstGeom>
        </p:spPr>
      </p:pic>
      <p:cxnSp>
        <p:nvCxnSpPr>
          <p:cNvPr id="2" name="Łącznik prosty 1">
            <a:extLst>
              <a:ext uri="{FF2B5EF4-FFF2-40B4-BE49-F238E27FC236}">
                <a16:creationId xmlns:a16="http://schemas.microsoft.com/office/drawing/2014/main" id="{A9B4E92F-B133-3CE9-779F-3B81D6C5F330}"/>
              </a:ext>
            </a:extLst>
          </p:cNvPr>
          <p:cNvCxnSpPr>
            <a:cxnSpLocks/>
          </p:cNvCxnSpPr>
          <p:nvPr/>
        </p:nvCxnSpPr>
        <p:spPr>
          <a:xfrm>
            <a:off x="356260" y="1080654"/>
            <a:ext cx="11542815" cy="0"/>
          </a:xfrm>
          <a:prstGeom prst="line">
            <a:avLst/>
          </a:prstGeom>
          <a:ln w="38100">
            <a:solidFill>
              <a:srgbClr val="FF37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pole tekstowe 7">
            <a:extLst>
              <a:ext uri="{FF2B5EF4-FFF2-40B4-BE49-F238E27FC236}">
                <a16:creationId xmlns:a16="http://schemas.microsoft.com/office/drawing/2014/main" id="{8EC2756A-5A0F-600F-A6CB-3DD5462F9164}"/>
              </a:ext>
            </a:extLst>
          </p:cNvPr>
          <p:cNvSpPr txBox="1"/>
          <p:nvPr/>
        </p:nvSpPr>
        <p:spPr>
          <a:xfrm>
            <a:off x="356260" y="474603"/>
            <a:ext cx="88233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Accessing Claims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983D650A-4946-BB61-5580-652DCC7D4A0E}"/>
              </a:ext>
            </a:extLst>
          </p:cNvPr>
          <p:cNvSpPr txBox="1"/>
          <p:nvPr/>
        </p:nvSpPr>
        <p:spPr>
          <a:xfrm>
            <a:off x="286892" y="1320290"/>
            <a:ext cx="3340669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the General info page all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the claim information is available.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Claim number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Severity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`PO/SO Number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Type of Exception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Status </a:t>
            </a:r>
            <a:r>
              <a:rPr lang="en-US" dirty="0" err="1">
                <a:solidFill>
                  <a:prstClr val="black"/>
                </a:solidFill>
                <a:latin typeface="Calibri" panose="020F0502020204030204"/>
              </a:rPr>
              <a:t>etc</a:t>
            </a:r>
            <a:endParaRPr lang="en-US" dirty="0">
              <a:solidFill>
                <a:prstClr val="black"/>
              </a:solidFill>
              <a:latin typeface="Calibri" panose="020F0502020204030204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lang="en-US" dirty="0">
              <a:solidFill>
                <a:prstClr val="black"/>
              </a:solidFill>
              <a:latin typeface="Calibri" panose="020F0502020204030204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Access the claim request Form in the Zip file in the SAP attachment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lang="en-US" dirty="0">
              <a:solidFill>
                <a:prstClr val="black"/>
              </a:solidFill>
              <a:latin typeface="Calibri" panose="020F0502020204030204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Claim status will be In Progress for ongoing claims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Claim status will be moved to Completed or Early Closed when all the tasks are closed and accepted by claim manager to close the Claim.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398080D5-1AF6-743D-C5E8-AD101DF3F724}"/>
              </a:ext>
            </a:extLst>
          </p:cNvPr>
          <p:cNvSpPr/>
          <p:nvPr/>
        </p:nvSpPr>
        <p:spPr>
          <a:xfrm>
            <a:off x="2660904" y="2055902"/>
            <a:ext cx="1126958" cy="39319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702638-833F-83DA-7BFB-9EC037C351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7862" y="1255667"/>
            <a:ext cx="8347559" cy="4953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56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17">
            <a:extLst>
              <a:ext uri="{FF2B5EF4-FFF2-40B4-BE49-F238E27FC236}">
                <a16:creationId xmlns:a16="http://schemas.microsoft.com/office/drawing/2014/main" id="{943087CC-662F-C18C-975D-FAFABEB1D3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48326" y="105407"/>
            <a:ext cx="2209021" cy="1150260"/>
          </a:xfrm>
          <a:prstGeom prst="rect">
            <a:avLst/>
          </a:prstGeom>
        </p:spPr>
      </p:pic>
      <p:cxnSp>
        <p:nvCxnSpPr>
          <p:cNvPr id="2" name="Łącznik prosty 1">
            <a:extLst>
              <a:ext uri="{FF2B5EF4-FFF2-40B4-BE49-F238E27FC236}">
                <a16:creationId xmlns:a16="http://schemas.microsoft.com/office/drawing/2014/main" id="{45369F54-A557-5254-23DA-C34F0EF48EE9}"/>
              </a:ext>
            </a:extLst>
          </p:cNvPr>
          <p:cNvCxnSpPr>
            <a:cxnSpLocks/>
          </p:cNvCxnSpPr>
          <p:nvPr/>
        </p:nvCxnSpPr>
        <p:spPr>
          <a:xfrm>
            <a:off x="356260" y="1080654"/>
            <a:ext cx="11542815" cy="0"/>
          </a:xfrm>
          <a:prstGeom prst="line">
            <a:avLst/>
          </a:prstGeom>
          <a:ln w="38100">
            <a:solidFill>
              <a:srgbClr val="FF37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pole tekstowe 7">
            <a:extLst>
              <a:ext uri="{FF2B5EF4-FFF2-40B4-BE49-F238E27FC236}">
                <a16:creationId xmlns:a16="http://schemas.microsoft.com/office/drawing/2014/main" id="{CCBBBE37-052E-AF9C-FA9B-9A3FBE3E4C6D}"/>
              </a:ext>
            </a:extLst>
          </p:cNvPr>
          <p:cNvSpPr txBox="1"/>
          <p:nvPr/>
        </p:nvSpPr>
        <p:spPr>
          <a:xfrm>
            <a:off x="356260" y="469132"/>
            <a:ext cx="94920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Process / Close - Claim &amp; Tasks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B37ADA-C578-2858-ACD7-A980546A7293}"/>
              </a:ext>
            </a:extLst>
          </p:cNvPr>
          <p:cNvSpPr txBox="1"/>
          <p:nvPr/>
        </p:nvSpPr>
        <p:spPr>
          <a:xfrm>
            <a:off x="134653" y="1255667"/>
            <a:ext cx="81083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/>
              <a:t>In Team &amp; Task under Team the responsible AM claim Manager and supplier contact person are shown.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/>
              <a:t>Claim Manager is represented as Responsible Collaboration Plan .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/>
              <a:t>Supplier contact person as Arcelormittal Supplier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/>
              <a:t>The Tasks are listed in Tasks List assigned to either Supplier or Claim Manager.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/>
              <a:t>Under Tasks click on the pencil icon to open the Task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en-US" sz="1200" dirty="0"/>
          </a:p>
          <a:p>
            <a:endParaRPr lang="en-US" sz="1200" dirty="0"/>
          </a:p>
        </p:txBody>
      </p:sp>
      <p:sp>
        <p:nvSpPr>
          <p:cNvPr id="5" name="Arrow: Bent 4">
            <a:extLst>
              <a:ext uri="{FF2B5EF4-FFF2-40B4-BE49-F238E27FC236}">
                <a16:creationId xmlns:a16="http://schemas.microsoft.com/office/drawing/2014/main" id="{12900BF8-9071-49F1-C4B9-268EA243D41B}"/>
              </a:ext>
            </a:extLst>
          </p:cNvPr>
          <p:cNvSpPr/>
          <p:nvPr/>
        </p:nvSpPr>
        <p:spPr>
          <a:xfrm rot="5400000">
            <a:off x="6128208" y="638355"/>
            <a:ext cx="865224" cy="2679191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Arrow: Bent-Up 6">
            <a:extLst>
              <a:ext uri="{FF2B5EF4-FFF2-40B4-BE49-F238E27FC236}">
                <a16:creationId xmlns:a16="http://schemas.microsoft.com/office/drawing/2014/main" id="{AEFCB744-3553-6DB0-A440-3DCCFD426F06}"/>
              </a:ext>
            </a:extLst>
          </p:cNvPr>
          <p:cNvSpPr/>
          <p:nvPr/>
        </p:nvSpPr>
        <p:spPr>
          <a:xfrm rot="5400000">
            <a:off x="-908576" y="3744311"/>
            <a:ext cx="3931920" cy="914400"/>
          </a:xfrm>
          <a:prstGeom prst="ben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F241514-88F1-968E-393B-C7FCCE5307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4208" y="2434981"/>
            <a:ext cx="8449056" cy="4302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316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17">
            <a:extLst>
              <a:ext uri="{FF2B5EF4-FFF2-40B4-BE49-F238E27FC236}">
                <a16:creationId xmlns:a16="http://schemas.microsoft.com/office/drawing/2014/main" id="{943087CC-662F-C18C-975D-FAFABEB1D3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48326" y="105407"/>
            <a:ext cx="2209021" cy="1150260"/>
          </a:xfrm>
          <a:prstGeom prst="rect">
            <a:avLst/>
          </a:prstGeom>
        </p:spPr>
      </p:pic>
      <p:cxnSp>
        <p:nvCxnSpPr>
          <p:cNvPr id="2" name="Łącznik prosty 1">
            <a:extLst>
              <a:ext uri="{FF2B5EF4-FFF2-40B4-BE49-F238E27FC236}">
                <a16:creationId xmlns:a16="http://schemas.microsoft.com/office/drawing/2014/main" id="{45369F54-A557-5254-23DA-C34F0EF48EE9}"/>
              </a:ext>
            </a:extLst>
          </p:cNvPr>
          <p:cNvCxnSpPr>
            <a:cxnSpLocks/>
          </p:cNvCxnSpPr>
          <p:nvPr/>
        </p:nvCxnSpPr>
        <p:spPr>
          <a:xfrm>
            <a:off x="356260" y="1080654"/>
            <a:ext cx="11542815" cy="0"/>
          </a:xfrm>
          <a:prstGeom prst="line">
            <a:avLst/>
          </a:prstGeom>
          <a:ln w="38100">
            <a:solidFill>
              <a:srgbClr val="FF37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pole tekstowe 7">
            <a:extLst>
              <a:ext uri="{FF2B5EF4-FFF2-40B4-BE49-F238E27FC236}">
                <a16:creationId xmlns:a16="http://schemas.microsoft.com/office/drawing/2014/main" id="{CCBBBE37-052E-AF9C-FA9B-9A3FBE3E4C6D}"/>
              </a:ext>
            </a:extLst>
          </p:cNvPr>
          <p:cNvSpPr txBox="1"/>
          <p:nvPr/>
        </p:nvSpPr>
        <p:spPr>
          <a:xfrm>
            <a:off x="356260" y="469132"/>
            <a:ext cx="94920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Process / Close - Claim &amp; Tasks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B37ADA-C578-2858-ACD7-A980546A7293}"/>
              </a:ext>
            </a:extLst>
          </p:cNvPr>
          <p:cNvSpPr txBox="1"/>
          <p:nvPr/>
        </p:nvSpPr>
        <p:spPr>
          <a:xfrm>
            <a:off x="134653" y="1127651"/>
            <a:ext cx="81083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/>
              <a:t>Enter Comments and click on Save button to send any updates / queries to supplier .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/>
              <a:t>Click on Notify Supplier to return the Task to Claim manager.(if you need clarifications to proceed)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/>
              <a:t>Click on Close Task button when task is actioned 100%  for claim Manager to review and agree to mark it Completed .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/>
              <a:t>Task Status is changed to Close .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/>
              <a:t>Once Claim manager accepts to complete the task the status changes to Done.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en-US" sz="1200" dirty="0"/>
          </a:p>
          <a:p>
            <a:endParaRPr lang="en-US" sz="1200" dirty="0"/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6B83A2ED-5D44-D28F-69E3-5D656D1DEF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53" y="2118521"/>
            <a:ext cx="8108308" cy="473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299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17">
            <a:extLst>
              <a:ext uri="{FF2B5EF4-FFF2-40B4-BE49-F238E27FC236}">
                <a16:creationId xmlns:a16="http://schemas.microsoft.com/office/drawing/2014/main" id="{943087CC-662F-C18C-975D-FAFABEB1D3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48326" y="105407"/>
            <a:ext cx="2209021" cy="1150260"/>
          </a:xfrm>
          <a:prstGeom prst="rect">
            <a:avLst/>
          </a:prstGeom>
        </p:spPr>
      </p:pic>
      <p:grpSp>
        <p:nvGrpSpPr>
          <p:cNvPr id="5" name="Grupa 4">
            <a:extLst>
              <a:ext uri="{FF2B5EF4-FFF2-40B4-BE49-F238E27FC236}">
                <a16:creationId xmlns:a16="http://schemas.microsoft.com/office/drawing/2014/main" id="{384C7F82-587C-A0F5-E906-BDB9329A5938}"/>
              </a:ext>
            </a:extLst>
          </p:cNvPr>
          <p:cNvGrpSpPr/>
          <p:nvPr/>
        </p:nvGrpSpPr>
        <p:grpSpPr>
          <a:xfrm>
            <a:off x="-13131" y="-32257"/>
            <a:ext cx="12205131" cy="7062643"/>
            <a:chOff x="-13131" y="-32257"/>
            <a:chExt cx="12205131" cy="7062643"/>
          </a:xfrm>
        </p:grpSpPr>
        <p:pic>
          <p:nvPicPr>
            <p:cNvPr id="6" name="Picture 16">
              <a:extLst>
                <a:ext uri="{FF2B5EF4-FFF2-40B4-BE49-F238E27FC236}">
                  <a16:creationId xmlns:a16="http://schemas.microsoft.com/office/drawing/2014/main" id="{BB675A55-D451-D2B4-35F1-B299D74966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1" b="4691"/>
            <a:stretch/>
          </p:blipFill>
          <p:spPr>
            <a:xfrm>
              <a:off x="2913347" y="1252571"/>
              <a:ext cx="9278653" cy="5605429"/>
            </a:xfrm>
            <a:custGeom>
              <a:avLst/>
              <a:gdLst>
                <a:gd name="connsiteX0" fmla="*/ 4836706 w 6958990"/>
                <a:gd name="connsiteY0" fmla="*/ 0 h 4204072"/>
                <a:gd name="connsiteX1" fmla="*/ 5105370 w 6958990"/>
                <a:gd name="connsiteY1" fmla="*/ 5401 h 4204072"/>
                <a:gd name="connsiteX2" fmla="*/ 6506079 w 6958990"/>
                <a:gd name="connsiteY2" fmla="*/ 215559 h 4204072"/>
                <a:gd name="connsiteX3" fmla="*/ 6958990 w 6958990"/>
                <a:gd name="connsiteY3" fmla="*/ 344984 h 4204072"/>
                <a:gd name="connsiteX4" fmla="*/ 6958990 w 6958990"/>
                <a:gd name="connsiteY4" fmla="*/ 4204072 h 4204072"/>
                <a:gd name="connsiteX5" fmla="*/ 0 w 6958990"/>
                <a:gd name="connsiteY5" fmla="*/ 4204072 h 4204072"/>
                <a:gd name="connsiteX6" fmla="*/ 946497 w 6958990"/>
                <a:gd name="connsiteY6" fmla="*/ 1813869 h 4204072"/>
                <a:gd name="connsiteX7" fmla="*/ 4836706 w 6958990"/>
                <a:gd name="connsiteY7" fmla="*/ 0 h 4204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58990" h="4204072">
                  <a:moveTo>
                    <a:pt x="4836706" y="0"/>
                  </a:moveTo>
                  <a:cubicBezTo>
                    <a:pt x="4927033" y="0"/>
                    <a:pt x="5015815" y="2315"/>
                    <a:pt x="5105370" y="5401"/>
                  </a:cubicBezTo>
                  <a:cubicBezTo>
                    <a:pt x="5582478" y="25653"/>
                    <a:pt x="6048296" y="99286"/>
                    <a:pt x="6506079" y="215559"/>
                  </a:cubicBezTo>
                  <a:lnTo>
                    <a:pt x="6958990" y="344984"/>
                  </a:lnTo>
                  <a:lnTo>
                    <a:pt x="6958990" y="4204072"/>
                  </a:lnTo>
                  <a:lnTo>
                    <a:pt x="0" y="4204072"/>
                  </a:lnTo>
                  <a:cubicBezTo>
                    <a:pt x="176021" y="3241973"/>
                    <a:pt x="497181" y="2444982"/>
                    <a:pt x="946497" y="1813869"/>
                  </a:cubicBezTo>
                  <a:cubicBezTo>
                    <a:pt x="1808843" y="603337"/>
                    <a:pt x="3144438" y="0"/>
                    <a:pt x="4836706" y="0"/>
                  </a:cubicBezTo>
                  <a:close/>
                </a:path>
              </a:pathLst>
            </a:custGeom>
          </p:spPr>
        </p:pic>
        <p:pic>
          <p:nvPicPr>
            <p:cNvPr id="7" name="Picture 5" descr="Shape&#10;&#10;Description automatically generated">
              <a:extLst>
                <a:ext uri="{FF2B5EF4-FFF2-40B4-BE49-F238E27FC236}">
                  <a16:creationId xmlns:a16="http://schemas.microsoft.com/office/drawing/2014/main" id="{E7A22E82-1C7C-E1BA-F2F4-FA33263471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601"/>
            <a:stretch/>
          </p:blipFill>
          <p:spPr>
            <a:xfrm>
              <a:off x="-13131" y="-32257"/>
              <a:ext cx="9278652" cy="7062643"/>
            </a:xfrm>
            <a:prstGeom prst="rect">
              <a:avLst/>
            </a:prstGeom>
          </p:spPr>
        </p:pic>
      </p:grpSp>
      <p:cxnSp>
        <p:nvCxnSpPr>
          <p:cNvPr id="2" name="Łącznik prosty 1">
            <a:extLst>
              <a:ext uri="{FF2B5EF4-FFF2-40B4-BE49-F238E27FC236}">
                <a16:creationId xmlns:a16="http://schemas.microsoft.com/office/drawing/2014/main" id="{C0F2070C-4899-616C-E21D-5B52FD901BF9}"/>
              </a:ext>
            </a:extLst>
          </p:cNvPr>
          <p:cNvCxnSpPr>
            <a:cxnSpLocks/>
          </p:cNvCxnSpPr>
          <p:nvPr/>
        </p:nvCxnSpPr>
        <p:spPr>
          <a:xfrm>
            <a:off x="356260" y="1080654"/>
            <a:ext cx="11542815" cy="0"/>
          </a:xfrm>
          <a:prstGeom prst="line">
            <a:avLst/>
          </a:prstGeom>
          <a:ln w="38100">
            <a:solidFill>
              <a:srgbClr val="FF37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" name="pole tekstowe 2">
            <a:extLst>
              <a:ext uri="{FF2B5EF4-FFF2-40B4-BE49-F238E27FC236}">
                <a16:creationId xmlns:a16="http://schemas.microsoft.com/office/drawing/2014/main" id="{BFAC50BC-0CEB-F053-6214-890C08A22E2E}"/>
              </a:ext>
            </a:extLst>
          </p:cNvPr>
          <p:cNvSpPr txBox="1"/>
          <p:nvPr/>
        </p:nvSpPr>
        <p:spPr>
          <a:xfrm>
            <a:off x="4626195" y="3224288"/>
            <a:ext cx="3389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</a:t>
            </a:r>
            <a:endParaRPr lang="en-US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9554023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c1b85da8-c504-4369-9971-bacfd3016d60" xsi:nil="true"/>
    <TaxCatchAll xmlns="f32ddcf7-40e6-4614-9137-97dbb0c560bc" xsi:nil="true"/>
    <lcf76f155ced4ddcb4097134ff3c332f xmlns="c1b85da8-c504-4369-9971-bacfd3016d60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5AE9D694CC004CB7483061D027000B" ma:contentTypeVersion="15" ma:contentTypeDescription="Create a new document." ma:contentTypeScope="" ma:versionID="4d5fe67a246625b6404d99ba6d86f207">
  <xsd:schema xmlns:xsd="http://www.w3.org/2001/XMLSchema" xmlns:xs="http://www.w3.org/2001/XMLSchema" xmlns:p="http://schemas.microsoft.com/office/2006/metadata/properties" xmlns:ns2="c1b85da8-c504-4369-9971-bacfd3016d60" xmlns:ns3="f32ddcf7-40e6-4614-9137-97dbb0c560bc" targetNamespace="http://schemas.microsoft.com/office/2006/metadata/properties" ma:root="true" ma:fieldsID="a9b28a8ab9744fc8f2df567931c9a07e" ns2:_="" ns3:_="">
    <xsd:import namespace="c1b85da8-c504-4369-9971-bacfd3016d60"/>
    <xsd:import namespace="f32ddcf7-40e6-4614-9137-97dbb0c560b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_Flow_SignoffStatu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b85da8-c504-4369-9971-bacfd3016d6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e32adc4a-80e2-451e-aed1-639643a83f8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_Flow_SignoffStatus" ma:index="18" nillable="true" ma:displayName="Sign-off status" ma:internalName="Sign_x002d_off_x0020_status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2ddcf7-40e6-4614-9137-97dbb0c560b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466819c-7136-4b7c-a0ca-132f0173a6df}" ma:internalName="TaxCatchAll" ma:showField="CatchAllData" ma:web="f32ddcf7-40e6-4614-9137-97dbb0c560b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E6CBCF7-C214-4BD5-8125-8E4DD1F4559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FE13852-2DB0-4D73-84C4-8BABA31BDB0D}">
  <ds:schemaRefs>
    <ds:schemaRef ds:uri="http://schemas.microsoft.com/office/2006/metadata/properties"/>
    <ds:schemaRef ds:uri="http://schemas.microsoft.com/office/infopath/2007/PartnerControls"/>
    <ds:schemaRef ds:uri="c1b85da8-c504-4369-9971-bacfd3016d60"/>
    <ds:schemaRef ds:uri="f32ddcf7-40e6-4614-9137-97dbb0c560bc"/>
  </ds:schemaRefs>
</ds:datastoreItem>
</file>

<file path=customXml/itemProps3.xml><?xml version="1.0" encoding="utf-8"?>
<ds:datastoreItem xmlns:ds="http://schemas.openxmlformats.org/officeDocument/2006/customXml" ds:itemID="{77A7DC47-EC6C-4EBB-9A79-946699FCB7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1b85da8-c504-4369-9971-bacfd3016d60"/>
    <ds:schemaRef ds:uri="f32ddcf7-40e6-4614-9137-97dbb0c560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37cd273a-1cec-4aae-a297-41480ea54f8d}" enabled="0" method="" siteId="{37cd273a-1cec-4aae-a297-41480ea54f8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431</Words>
  <Application>Microsoft Office PowerPoint</Application>
  <PresentationFormat>Widescreen</PresentationFormat>
  <Paragraphs>53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Motyw pakietu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mahendran.thirumalaiswamy@arcelormittal.com</dc:creator>
  <cp:lastModifiedBy>Varlet, Frederic</cp:lastModifiedBy>
  <cp:revision>39</cp:revision>
  <dcterms:created xsi:type="dcterms:W3CDTF">2024-05-27T12:31:26Z</dcterms:created>
  <dcterms:modified xsi:type="dcterms:W3CDTF">2026-04-16T09:00:09Z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0x010100415AE9D694CC004CB7483061D027000B</vt:lpwstr>
  </property>
  <property fmtid="{D5CDD505-2E9C-101B-9397-08002B2CF9AE}" pid="3" name="MediaServiceImageTags">
    <vt:lpwstr/>
  </property>
</Properties>
</file>